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258" r:id="rId2"/>
    <p:sldId id="266" r:id="rId3"/>
    <p:sldId id="259" r:id="rId4"/>
    <p:sldId id="267" r:id="rId5"/>
    <p:sldId id="269" r:id="rId6"/>
    <p:sldId id="278" r:id="rId7"/>
    <p:sldId id="305" r:id="rId8"/>
    <p:sldId id="306" r:id="rId9"/>
    <p:sldId id="307" r:id="rId10"/>
    <p:sldId id="309" r:id="rId11"/>
    <p:sldId id="308" r:id="rId12"/>
    <p:sldId id="310" r:id="rId13"/>
    <p:sldId id="279" r:id="rId14"/>
    <p:sldId id="280" r:id="rId15"/>
    <p:sldId id="314" r:id="rId16"/>
    <p:sldId id="333" r:id="rId17"/>
    <p:sldId id="315" r:id="rId18"/>
    <p:sldId id="334" r:id="rId19"/>
    <p:sldId id="335" r:id="rId20"/>
    <p:sldId id="339" r:id="rId21"/>
    <p:sldId id="336" r:id="rId22"/>
    <p:sldId id="337" r:id="rId23"/>
    <p:sldId id="338" r:id="rId24"/>
    <p:sldId id="317" r:id="rId25"/>
    <p:sldId id="340" r:id="rId26"/>
    <p:sldId id="341" r:id="rId27"/>
    <p:sldId id="275" r:id="rId28"/>
    <p:sldId id="276" r:id="rId29"/>
    <p:sldId id="282" r:id="rId30"/>
    <p:sldId id="281" r:id="rId31"/>
    <p:sldId id="286" r:id="rId32"/>
    <p:sldId id="316" r:id="rId33"/>
    <p:sldId id="332" r:id="rId34"/>
    <p:sldId id="318" r:id="rId35"/>
    <p:sldId id="319" r:id="rId36"/>
    <p:sldId id="320" r:id="rId37"/>
    <p:sldId id="321" r:id="rId38"/>
    <p:sldId id="322" r:id="rId39"/>
    <p:sldId id="323" r:id="rId40"/>
    <p:sldId id="261" r:id="rId41"/>
    <p:sldId id="262" r:id="rId42"/>
    <p:sldId id="263" r:id="rId43"/>
    <p:sldId id="271" r:id="rId44"/>
    <p:sldId id="270" r:id="rId45"/>
    <p:sldId id="272" r:id="rId46"/>
    <p:sldId id="273" r:id="rId47"/>
    <p:sldId id="274" r:id="rId48"/>
    <p:sldId id="285"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70"/>
    <p:restoredTop sz="94694"/>
  </p:normalViewPr>
  <p:slideViewPr>
    <p:cSldViewPr snapToGrid="0">
      <p:cViewPr varScale="1">
        <p:scale>
          <a:sx n="121" d="100"/>
          <a:sy n="121" d="100"/>
        </p:scale>
        <p:origin x="1400" y="176"/>
      </p:cViewPr>
      <p:guideLst/>
    </p:cSldViewPr>
  </p:slideViewPr>
  <p:notesTextViewPr>
    <p:cViewPr>
      <p:scale>
        <a:sx n="1" d="1"/>
        <a:sy n="1" d="1"/>
      </p:scale>
      <p:origin x="0" y="0"/>
    </p:cViewPr>
  </p:notesTextViewPr>
  <p:notesViewPr>
    <p:cSldViewPr snapToGrid="0">
      <p:cViewPr varScale="1">
        <p:scale>
          <a:sx n="123" d="100"/>
          <a:sy n="123" d="100"/>
        </p:scale>
        <p:origin x="4904"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8.tiff>
</file>

<file path=ppt/media/image19.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20C89-F741-4A60-8725-24F669448BA8}" type="datetimeFigureOut">
              <a:rPr lang="zh-CN" altLang="en-US" smtClean="0"/>
              <a:t>2019/10/16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451984-16E8-4207-A516-AF7DF573BF1B}" type="slidenum">
              <a:rPr lang="zh-CN" altLang="en-US" smtClean="0"/>
              <a:t>‹#›</a:t>
            </a:fld>
            <a:endParaRPr lang="zh-CN" altLang="en-US"/>
          </a:p>
        </p:txBody>
      </p:sp>
    </p:spTree>
    <p:extLst>
      <p:ext uri="{BB962C8B-B14F-4D97-AF65-F5344CB8AC3E}">
        <p14:creationId xmlns:p14="http://schemas.microsoft.com/office/powerpoint/2010/main" val="2514600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451984-16E8-4207-A516-AF7DF573BF1B}" type="slidenum">
              <a:rPr lang="zh-CN" altLang="en-US" smtClean="0"/>
              <a:t>1</a:t>
            </a:fld>
            <a:endParaRPr lang="zh-CN" altLang="en-US"/>
          </a:p>
        </p:txBody>
      </p:sp>
    </p:spTree>
    <p:extLst>
      <p:ext uri="{BB962C8B-B14F-4D97-AF65-F5344CB8AC3E}">
        <p14:creationId xmlns:p14="http://schemas.microsoft.com/office/powerpoint/2010/main" val="2956127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451984-16E8-4207-A516-AF7DF573BF1B}" type="slidenum">
              <a:rPr lang="zh-CN" altLang="en-US" smtClean="0"/>
              <a:t>46</a:t>
            </a:fld>
            <a:endParaRPr lang="zh-CN" altLang="en-US"/>
          </a:p>
        </p:txBody>
      </p:sp>
    </p:spTree>
    <p:extLst>
      <p:ext uri="{BB962C8B-B14F-4D97-AF65-F5344CB8AC3E}">
        <p14:creationId xmlns:p14="http://schemas.microsoft.com/office/powerpoint/2010/main" val="3537360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3C88C80-19D1-4BDB-93D6-01C8B5D57E2B}"/>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DD2AB6A0-788E-44A1-9AE0-27A61338646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0BFCAA-9D3B-477B-A442-619BF31A71E5}"/>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
        <p:nvSpPr>
          <p:cNvPr id="9" name="矩形 8">
            <a:extLst>
              <a:ext uri="{FF2B5EF4-FFF2-40B4-BE49-F238E27FC236}">
                <a16:creationId xmlns:a16="http://schemas.microsoft.com/office/drawing/2014/main" id="{6C26513F-A3B8-4E41-B279-80D4C37DF881}"/>
              </a:ext>
            </a:extLst>
          </p:cNvPr>
          <p:cNvSpPr/>
          <p:nvPr/>
        </p:nvSpPr>
        <p:spPr>
          <a:xfrm>
            <a:off x="-8834"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Picture 6">
            <a:extLst>
              <a:ext uri="{FF2B5EF4-FFF2-40B4-BE49-F238E27FC236}">
                <a16:creationId xmlns:a16="http://schemas.microsoft.com/office/drawing/2014/main" id="{7A97514C-283C-1948-A0DC-69A64AEFB6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1" y="8313"/>
            <a:ext cx="1061787" cy="1061787"/>
          </a:xfrm>
          <a:prstGeom prst="rect">
            <a:avLst/>
          </a:prstGeom>
        </p:spPr>
      </p:pic>
    </p:spTree>
    <p:extLst>
      <p:ext uri="{BB962C8B-B14F-4D97-AF65-F5344CB8AC3E}">
        <p14:creationId xmlns:p14="http://schemas.microsoft.com/office/powerpoint/2010/main" val="3479207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EEB98-0393-480B-8E60-2A9EAD0978D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D36B5DF-C4C3-4A77-8ACF-13B266642A8D}"/>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DE0ECAC-A3F9-42BE-BF00-901B87DA701C}"/>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D1B573EA-E7CA-4CD3-976F-3BA8607257B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1F2393C-774F-4C61-B26E-7E31793FF25B}"/>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799784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DD4389D-1F5C-49F4-A396-E863F331CF9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8EED7C-014A-412F-A030-FEEF200577A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52C2468-D58E-409B-B5B9-B259BA5D47C5}"/>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39217E4D-8B68-498A-880E-43D36112B6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196A66A-5635-42D4-9D99-87FD143353B1}"/>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73580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D60D8C-16FE-4A0F-8162-224CE033DB8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5FA777C-D381-45B9-8DE4-5B22917C81B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9005A1B-C957-4703-9672-D38D7F0D42DE}"/>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13B04B88-D41A-4688-9279-72DDE1B035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3906B67-1FC3-45D1-809F-1D068B01C2CC}"/>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490223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829A10-6E5B-407F-B75D-F81C28EC3C9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CE05E73-EB18-44B9-86FB-CE40702FDF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6DC7E8F-AA26-44A7-86A1-15FAC0515E8B}"/>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5E53C6DD-ACA2-46A2-977E-CACA41DF418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4C0A770-B5C2-49A1-B551-FEBFEA495CCC}"/>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549115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E86134-4E94-4A0C-A15D-B83812318D7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6D7E77-2F48-4544-A1CD-9E86FCC5557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78EF259-984C-4612-9697-1B614C45721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4FF540F-8520-4FB4-ACA3-49897EC342D8}"/>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93EAA31E-3C16-4F4D-B614-85753F02F6B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72D8E7C-60B4-42A0-AD00-D18A2C69FA31}"/>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1928596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AA7673-F055-48BB-BC0D-B50A12E1DFA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2565607-4068-4C48-8E05-1F84A51D96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8D95BEA-0F84-49F2-BC33-24F0EFB4FF5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ADB7FA0-9F9C-47EB-ADEC-362EE55BD9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7248ACC-75CB-41AA-817D-12AE2F3C6FF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DB29D8F-F426-4E51-A0A5-3C4CEC90EC5D}"/>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8" name="页脚占位符 7">
            <a:extLst>
              <a:ext uri="{FF2B5EF4-FFF2-40B4-BE49-F238E27FC236}">
                <a16:creationId xmlns:a16="http://schemas.microsoft.com/office/drawing/2014/main" id="{A88F9B0E-30F6-457F-85F2-E64914582D9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3E9E7FD-B0B2-4B59-94D3-CAF66405DB56}"/>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812471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8B22ED-2DBF-4A5A-8181-C8D94BB0A72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0CA4E6A-2A2F-4177-93FD-19E26096B93E}"/>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4" name="页脚占位符 3">
            <a:extLst>
              <a:ext uri="{FF2B5EF4-FFF2-40B4-BE49-F238E27FC236}">
                <a16:creationId xmlns:a16="http://schemas.microsoft.com/office/drawing/2014/main" id="{621446D4-BE62-44A4-9C63-2BFF9045507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8A11A11-70A6-45E2-944D-56FD59670EBB}"/>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255351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44D6401-666C-4E1E-B427-A901A7B2A96C}"/>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3" name="页脚占位符 2">
            <a:extLst>
              <a:ext uri="{FF2B5EF4-FFF2-40B4-BE49-F238E27FC236}">
                <a16:creationId xmlns:a16="http://schemas.microsoft.com/office/drawing/2014/main" id="{C1141513-744D-4DB4-B4DB-10C84D946A9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0451892-D0AF-4AB1-A8B6-D32ECDC5BAD2}"/>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117209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DA1B03-EEB6-449F-B587-D8A250E3F40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39C6ED7-0309-4F98-8E8C-1407596D46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397134F-D875-45C7-8414-A1348E2A27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CF02891-F26E-4C77-849A-A789958A3991}"/>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10F794DC-9C23-41AA-871C-1B1F276F55F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FE8E85E-3D90-4BF4-BD34-8097D272FE25}"/>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189478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F319B2-F2EA-495A-82D3-E6EB39D4A31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669108-E9E2-412C-92F4-801DAD27A8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a:extLst>
              <a:ext uri="{FF2B5EF4-FFF2-40B4-BE49-F238E27FC236}">
                <a16:creationId xmlns:a16="http://schemas.microsoft.com/office/drawing/2014/main" id="{F644806A-9C87-4B48-9471-9E8D8BC120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BE6CDDA-FE39-4DB3-A68F-E1EBE86A321D}"/>
              </a:ext>
            </a:extLst>
          </p:cNvPr>
          <p:cNvSpPr>
            <a:spLocks noGrp="1"/>
          </p:cNvSpPr>
          <p:nvPr>
            <p:ph type="dt" sz="half" idx="10"/>
          </p:nvPr>
        </p:nvSpPr>
        <p:spPr/>
        <p:txBody>
          <a:bodyPr/>
          <a:lstStyle/>
          <a:p>
            <a:fld id="{E13947ED-5EF2-47D5-99F5-5EE8E4B8CE26}"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EE0E17C6-1E15-4A08-99C9-CE3214A5BDB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5EF518D-DE11-4978-A147-1D9DC5E1AEAA}"/>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506854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8EBF438-41A3-4937-996D-FA6764742B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A3404A1-F618-4B83-9FE9-069EC716D1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C8E792F-4EBC-413C-A243-D97C66D1E2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3947ED-5EF2-47D5-99F5-5EE8E4B8CE26}"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8D5A4C37-2E6F-4F77-B247-ED9AAB071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65BB5BD-B023-490B-8DCF-87B72E4746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26241018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F929898-C8F5-4DA7-A757-3207A1E68569}"/>
              </a:ext>
            </a:extLst>
          </p:cNvPr>
          <p:cNvSpPr/>
          <p:nvPr/>
        </p:nvSpPr>
        <p:spPr>
          <a:xfrm>
            <a:off x="3057347" y="655636"/>
            <a:ext cx="5262979" cy="646331"/>
          </a:xfrm>
          <a:prstGeom prst="rect">
            <a:avLst/>
          </a:prstGeom>
        </p:spPr>
        <p:txBody>
          <a:bodyPr wrap="none">
            <a:spAutoFit/>
          </a:bodyPr>
          <a:lstStyle/>
          <a:p>
            <a:r>
              <a:rPr lang="ja-JP" altLang="en-US" sz="3600">
                <a:latin typeface="SimSun" panose="02010600030101010101" pitchFamily="2" charset="-122"/>
                <a:ea typeface="SimSun" panose="02010600030101010101" pitchFamily="2" charset="-122"/>
              </a:rPr>
              <a:t>大数据</a:t>
            </a:r>
            <a:r>
              <a:rPr lang="zh-CN" altLang="en-US" sz="3600">
                <a:latin typeface="SimSun" panose="02010600030101010101" pitchFamily="2" charset="-122"/>
                <a:ea typeface="SimSun" panose="02010600030101010101" pitchFamily="2" charset="-122"/>
              </a:rPr>
              <a:t>（</a:t>
            </a:r>
            <a:r>
              <a:rPr lang="ja-JP" altLang="en-US" sz="3600">
                <a:latin typeface="SimSun" panose="02010600030101010101" pitchFamily="2" charset="-122"/>
                <a:ea typeface="SimSun" panose="02010600030101010101" pitchFamily="2" charset="-122"/>
              </a:rPr>
              <a:t>一</a:t>
            </a:r>
            <a:r>
              <a:rPr lang="zh-CN" altLang="en-US" sz="3600">
                <a:latin typeface="SimSun" panose="02010600030101010101" pitchFamily="2" charset="-122"/>
                <a:ea typeface="SimSun" panose="02010600030101010101" pitchFamily="2" charset="-122"/>
              </a:rPr>
              <a:t>）</a:t>
            </a:r>
            <a:r>
              <a:rPr lang="en-US" altLang="zh-CN" sz="3600">
                <a:latin typeface="SimSun" panose="02010600030101010101" pitchFamily="2" charset="-122"/>
                <a:ea typeface="SimSun" panose="02010600030101010101" pitchFamily="2" charset="-122"/>
              </a:rPr>
              <a:t>——Hadoop</a:t>
            </a:r>
            <a:endParaRPr lang="zh-CN" altLang="en-US" sz="3600">
              <a:latin typeface="SimSun" panose="02010600030101010101" pitchFamily="2" charset="-122"/>
              <a:ea typeface="SimSun" panose="02010600030101010101" pitchFamily="2" charset="-122"/>
            </a:endParaRPr>
          </a:p>
        </p:txBody>
      </p:sp>
      <p:sp>
        <p:nvSpPr>
          <p:cNvPr id="9" name="TextBox 8">
            <a:extLst>
              <a:ext uri="{FF2B5EF4-FFF2-40B4-BE49-F238E27FC236}">
                <a16:creationId xmlns:a16="http://schemas.microsoft.com/office/drawing/2014/main" id="{F97108C9-3031-144E-A369-6306F22F196A}"/>
              </a:ext>
            </a:extLst>
          </p:cNvPr>
          <p:cNvSpPr txBox="1"/>
          <p:nvPr/>
        </p:nvSpPr>
        <p:spPr>
          <a:xfrm>
            <a:off x="3596941" y="1301967"/>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一</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Hadoop</a:t>
            </a:r>
            <a:r>
              <a:rPr lang="ja-JP" altLang="en-US" sz="2800">
                <a:latin typeface="SimSun" panose="02010600030101010101" pitchFamily="2" charset="-122"/>
                <a:ea typeface="SimSun" panose="02010600030101010101" pitchFamily="2" charset="-122"/>
              </a:rPr>
              <a:t>基础</a:t>
            </a:r>
            <a:endParaRPr lang="en-US" altLang="ja-JP" sz="2800" dirty="0">
              <a:latin typeface="SimSun" panose="02010600030101010101" pitchFamily="2" charset="-122"/>
              <a:ea typeface="SimSun" panose="02010600030101010101" pitchFamily="2" charset="-122"/>
            </a:endParaRPr>
          </a:p>
        </p:txBody>
      </p:sp>
      <p:sp>
        <p:nvSpPr>
          <p:cNvPr id="10" name="TextBox 9">
            <a:extLst>
              <a:ext uri="{FF2B5EF4-FFF2-40B4-BE49-F238E27FC236}">
                <a16:creationId xmlns:a16="http://schemas.microsoft.com/office/drawing/2014/main" id="{49A9E820-835F-DB4A-8F1D-AB7CACF0843E}"/>
              </a:ext>
            </a:extLst>
          </p:cNvPr>
          <p:cNvSpPr txBox="1"/>
          <p:nvPr/>
        </p:nvSpPr>
        <p:spPr>
          <a:xfrm>
            <a:off x="3596941" y="3590143"/>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五</a:t>
            </a:r>
            <a:r>
              <a:rPr lang="zh-CN" altLang="en-US" sz="2800" dirty="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dirty="0">
                <a:latin typeface="SimSun" panose="02010600030101010101" pitchFamily="2" charset="-122"/>
                <a:ea typeface="SimSun" panose="02010600030101010101" pitchFamily="2" charset="-122"/>
              </a:rPr>
              <a:t>Hadoop</a:t>
            </a:r>
          </a:p>
        </p:txBody>
      </p:sp>
      <p:sp>
        <p:nvSpPr>
          <p:cNvPr id="11" name="TextBox 10">
            <a:extLst>
              <a:ext uri="{FF2B5EF4-FFF2-40B4-BE49-F238E27FC236}">
                <a16:creationId xmlns:a16="http://schemas.microsoft.com/office/drawing/2014/main" id="{D4BE32AF-703E-7046-9CF7-DD14AC8DE469}"/>
              </a:ext>
            </a:extLst>
          </p:cNvPr>
          <p:cNvSpPr txBox="1"/>
          <p:nvPr/>
        </p:nvSpPr>
        <p:spPr>
          <a:xfrm>
            <a:off x="3596941" y="4734232"/>
            <a:ext cx="3416320"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七</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Hadoop</a:t>
            </a:r>
            <a:r>
              <a:rPr lang="ja-JP" altLang="en-US" sz="2800">
                <a:latin typeface="SimSun" panose="02010600030101010101" pitchFamily="2" charset="-122"/>
                <a:ea typeface="SimSun" panose="02010600030101010101" pitchFamily="2" charset="-122"/>
              </a:rPr>
              <a:t>业务场景</a:t>
            </a:r>
            <a:endParaRPr lang="en-US" altLang="ja-JP" sz="2800" dirty="0">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92DEF166-5704-7C4E-8F97-6CC58183EFEF}"/>
              </a:ext>
            </a:extLst>
          </p:cNvPr>
          <p:cNvSpPr txBox="1"/>
          <p:nvPr/>
        </p:nvSpPr>
        <p:spPr>
          <a:xfrm>
            <a:off x="9711834" y="6488668"/>
            <a:ext cx="237757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Centos7+Hadoop2.9.2</a:t>
            </a:r>
          </a:p>
        </p:txBody>
      </p:sp>
      <p:sp>
        <p:nvSpPr>
          <p:cNvPr id="6" name="TextBox 5">
            <a:extLst>
              <a:ext uri="{FF2B5EF4-FFF2-40B4-BE49-F238E27FC236}">
                <a16:creationId xmlns:a16="http://schemas.microsoft.com/office/drawing/2014/main" id="{86FED754-A679-2A43-82AD-FE70094C0290}"/>
              </a:ext>
            </a:extLst>
          </p:cNvPr>
          <p:cNvSpPr txBox="1"/>
          <p:nvPr/>
        </p:nvSpPr>
        <p:spPr>
          <a:xfrm>
            <a:off x="3596941" y="1874011"/>
            <a:ext cx="1620957"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endParaRPr lang="en-US" sz="2800" dirty="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8D818CD3-F34A-A348-9210-0911BEDE0D87}"/>
              </a:ext>
            </a:extLst>
          </p:cNvPr>
          <p:cNvSpPr txBox="1"/>
          <p:nvPr/>
        </p:nvSpPr>
        <p:spPr>
          <a:xfrm>
            <a:off x="3596941" y="4162187"/>
            <a:ext cx="2518638"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六</a:t>
            </a:r>
            <a:r>
              <a:rPr lang="zh-CN" altLang="en-US" sz="2800" dirty="0">
                <a:latin typeface="SimSun" panose="02010600030101010101" pitchFamily="2" charset="-122"/>
                <a:ea typeface="SimSun" panose="02010600030101010101" pitchFamily="2" charset="-122"/>
              </a:rPr>
              <a:t>、</a:t>
            </a:r>
            <a:r>
              <a:rPr lang="en-US" altLang="zh-CN" sz="2800" dirty="0" err="1">
                <a:latin typeface="SimSun" panose="02010600030101010101" pitchFamily="2" charset="-122"/>
                <a:ea typeface="SimSun" panose="02010600030101010101" pitchFamily="2" charset="-122"/>
              </a:rPr>
              <a:t>HelloWord</a:t>
            </a:r>
            <a:endParaRPr lang="en-US" sz="2800" dirty="0">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AC81CAE1-DF93-8146-9E99-514D52A89194}"/>
              </a:ext>
            </a:extLst>
          </p:cNvPr>
          <p:cNvSpPr txBox="1"/>
          <p:nvPr/>
        </p:nvSpPr>
        <p:spPr>
          <a:xfrm>
            <a:off x="3596941" y="2446055"/>
            <a:ext cx="1795684" cy="523220"/>
          </a:xfrm>
          <a:prstGeom prst="rect">
            <a:avLst/>
          </a:prstGeom>
          <a:noFill/>
        </p:spPr>
        <p:txBody>
          <a:bodyPr wrap="none" rtlCol="0">
            <a:spAutoFit/>
          </a:bodyPr>
          <a:lstStyle/>
          <a:p>
            <a:r>
              <a:rPr lang="ja-JP" altLang="en-US" sz="2800"/>
              <a:t>三</a:t>
            </a:r>
            <a:r>
              <a:rPr lang="zh-CN" altLang="en-US" sz="2800" dirty="0"/>
              <a:t>、</a:t>
            </a:r>
            <a:r>
              <a:rPr lang="en-US" altLang="zh-CN" sz="2800" dirty="0"/>
              <a:t>YARN</a:t>
            </a:r>
            <a:endParaRPr lang="en-US" sz="2800" dirty="0"/>
          </a:p>
        </p:txBody>
      </p:sp>
      <p:sp>
        <p:nvSpPr>
          <p:cNvPr id="7" name="TextBox 6">
            <a:extLst>
              <a:ext uri="{FF2B5EF4-FFF2-40B4-BE49-F238E27FC236}">
                <a16:creationId xmlns:a16="http://schemas.microsoft.com/office/drawing/2014/main" id="{0AF9C746-6FB4-3241-AFD9-742FB2023F2E}"/>
              </a:ext>
            </a:extLst>
          </p:cNvPr>
          <p:cNvSpPr txBox="1"/>
          <p:nvPr/>
        </p:nvSpPr>
        <p:spPr>
          <a:xfrm>
            <a:off x="3596941" y="3018099"/>
            <a:ext cx="2518638" cy="523220"/>
          </a:xfrm>
          <a:prstGeom prst="rect">
            <a:avLst/>
          </a:prstGeom>
          <a:noFill/>
        </p:spPr>
        <p:txBody>
          <a:bodyPr wrap="none" rtlCol="0">
            <a:spAutoFit/>
          </a:bodyPr>
          <a:lstStyle/>
          <a:p>
            <a:r>
              <a:rPr lang="ja-JP" altLang="en-US" sz="2800"/>
              <a:t>四</a:t>
            </a:r>
            <a:r>
              <a:rPr lang="zh-CN" altLang="en-US" sz="2800" dirty="0"/>
              <a:t>、</a:t>
            </a:r>
            <a:r>
              <a:rPr lang="en-US" altLang="ja-JP" sz="2800" dirty="0">
                <a:latin typeface="SimSun" panose="02010600030101010101" pitchFamily="2" charset="-122"/>
                <a:ea typeface="SimSun" panose="02010600030101010101" pitchFamily="2" charset="-122"/>
              </a:rPr>
              <a:t>MapReduce</a:t>
            </a:r>
            <a:endParaRPr lang="en-US" sz="2800" dirty="0"/>
          </a:p>
        </p:txBody>
      </p:sp>
    </p:spTree>
    <p:extLst>
      <p:ext uri="{BB962C8B-B14F-4D97-AF65-F5344CB8AC3E}">
        <p14:creationId xmlns:p14="http://schemas.microsoft.com/office/powerpoint/2010/main" val="2931336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66949" y="102830"/>
            <a:ext cx="3416320"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高可用</a:t>
            </a:r>
            <a:endParaRPr lang="en-US" sz="2800" dirty="0">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2D4407CF-30AC-244C-B627-CBDA443730DB}"/>
              </a:ext>
            </a:extLst>
          </p:cNvPr>
          <p:cNvSpPr/>
          <p:nvPr/>
        </p:nvSpPr>
        <p:spPr>
          <a:xfrm>
            <a:off x="1166949" y="605847"/>
            <a:ext cx="10511246" cy="369332"/>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客户端必须进行故障切换的操作配置，这个可以通过一个对用户透明的机制来实现</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D3E8A2FC-E576-3E4F-803E-6F52896D8F16}"/>
              </a:ext>
            </a:extLst>
          </p:cNvPr>
          <p:cNvSpPr/>
          <p:nvPr/>
        </p:nvSpPr>
        <p:spPr>
          <a:xfrm>
            <a:off x="1166950" y="1096924"/>
            <a:ext cx="10511245" cy="923330"/>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主备切换控制器</a:t>
            </a:r>
            <a:r>
              <a:rPr lang="en-US" altLang="ja-JP" dirty="0">
                <a:latin typeface="SimSun" panose="02010600030101010101" pitchFamily="2" charset="-122"/>
                <a:ea typeface="SimSun" panose="02010600030101010101" pitchFamily="2" charset="-122"/>
              </a:rPr>
              <a:t>(</a:t>
            </a:r>
            <a:r>
              <a:rPr lang="en-US" b="0" i="0" dirty="0" err="1">
                <a:solidFill>
                  <a:srgbClr val="FF0000"/>
                </a:solidFill>
                <a:effectLst/>
                <a:latin typeface="SimSun" panose="02010600030101010101" pitchFamily="2" charset="-122"/>
                <a:ea typeface="SimSun" panose="02010600030101010101" pitchFamily="2" charset="-122"/>
              </a:rPr>
              <a:t>FailoverController</a:t>
            </a:r>
            <a:r>
              <a:rPr lang="en-US" b="0" i="0" dirty="0">
                <a:solidFill>
                  <a:srgbClr val="323232"/>
                </a:solidFill>
                <a:effectLst/>
                <a:latin typeface="SimSun" panose="02010600030101010101" pitchFamily="2" charset="-122"/>
                <a:ea typeface="SimSun" panose="02010600030101010101" pitchFamily="2" charset="-122"/>
              </a:rPr>
              <a:t>)</a:t>
            </a:r>
            <a:r>
              <a:rPr lang="zh-CN" altLang="en-US" b="0" i="0" dirty="0">
                <a:solidFill>
                  <a:srgbClr val="323232"/>
                </a:solidFill>
                <a:effectLst/>
                <a:latin typeface="SimSun" panose="02010600030101010101" pitchFamily="2" charset="-122"/>
                <a:ea typeface="SimSun" panose="02010600030101010101" pitchFamily="2" charset="-122"/>
              </a:rPr>
              <a:t>：</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作为独立的进程运行，对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的主备切换进行总体控制。</a:t>
            </a:r>
            <a:r>
              <a:rPr lang="en-US" b="0" i="0" dirty="0" err="1">
                <a:solidFill>
                  <a:srgbClr val="323232"/>
                </a:solidFill>
                <a:effectLst/>
                <a:latin typeface="SimSun" panose="02010600030101010101" pitchFamily="2" charset="-122"/>
                <a:ea typeface="SimSun" panose="02010600030101010101" pitchFamily="2" charset="-122"/>
              </a:rPr>
              <a:t>FailoverController</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能及时检测到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的健康状况，在主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故障时借助 </a:t>
            </a:r>
            <a:r>
              <a:rPr lang="en-US" b="0" i="0" dirty="0">
                <a:solidFill>
                  <a:srgbClr val="323232"/>
                </a:solidFill>
                <a:effectLst/>
                <a:latin typeface="SimSun" panose="02010600030101010101" pitchFamily="2" charset="-122"/>
                <a:ea typeface="SimSun" panose="02010600030101010101" pitchFamily="2" charset="-122"/>
              </a:rPr>
              <a:t>Zookeeper </a:t>
            </a:r>
            <a:r>
              <a:rPr lang="ja-JP" altLang="en-US" b="0" i="0">
                <a:solidFill>
                  <a:srgbClr val="323232"/>
                </a:solidFill>
                <a:effectLst/>
                <a:latin typeface="SimSun" panose="02010600030101010101" pitchFamily="2" charset="-122"/>
                <a:ea typeface="SimSun" panose="02010600030101010101" pitchFamily="2" charset="-122"/>
              </a:rPr>
              <a:t>实现自动的主备选举和切换</a:t>
            </a:r>
            <a:r>
              <a:rPr lang="zh-CN" altLang="en-US" b="0" i="0" dirty="0">
                <a:solidFill>
                  <a:srgbClr val="323232"/>
                </a:solidFill>
                <a:effectLst/>
                <a:latin typeface="SimSun" panose="02010600030101010101" pitchFamily="2" charset="-122"/>
                <a:ea typeface="SimSun" panose="02010600030101010101" pitchFamily="2" charset="-122"/>
              </a:rPr>
              <a:t>。</a:t>
            </a:r>
            <a:endParaRPr lang="en-US" dirty="0">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7A2892EC-A3F3-A140-9B1D-2CAC23674A74}"/>
              </a:ext>
            </a:extLst>
          </p:cNvPr>
          <p:cNvSpPr/>
          <p:nvPr/>
        </p:nvSpPr>
        <p:spPr>
          <a:xfrm>
            <a:off x="1166949" y="2090172"/>
            <a:ext cx="4455066" cy="369332"/>
          </a:xfrm>
          <a:prstGeom prst="rect">
            <a:avLst/>
          </a:prstGeom>
        </p:spPr>
        <p:txBody>
          <a:bodyPr wrap="none">
            <a:spAutoFit/>
          </a:bodyPr>
          <a:lstStyle/>
          <a:p>
            <a:r>
              <a:rPr lang="en-US" b="0" i="0" dirty="0" err="1">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默认的</a:t>
            </a:r>
            <a:r>
              <a:rPr lang="ja-JP" altLang="en-US">
                <a:latin typeface="SimSun" panose="02010600030101010101" pitchFamily="2" charset="-122"/>
                <a:ea typeface="SimSun" panose="02010600030101010101" pitchFamily="2" charset="-122"/>
              </a:rPr>
              <a:t>主备切换控制器</a:t>
            </a:r>
            <a:r>
              <a:rPr lang="ja-JP" altLang="en-US" b="0" i="0">
                <a:solidFill>
                  <a:srgbClr val="333333"/>
                </a:solidFill>
                <a:effectLst/>
                <a:latin typeface="SimSun" panose="02010600030101010101" pitchFamily="2" charset="-122"/>
                <a:ea typeface="SimSun" panose="02010600030101010101" pitchFamily="2" charset="-122"/>
              </a:rPr>
              <a:t>是</a:t>
            </a:r>
            <a:r>
              <a:rPr lang="en-US" b="0" i="0" dirty="0" err="1">
                <a:solidFill>
                  <a:srgbClr val="FF0000"/>
                </a:solidFill>
                <a:effectLst/>
                <a:latin typeface="SimSun" panose="02010600030101010101" pitchFamily="2" charset="-122"/>
                <a:ea typeface="SimSun" panose="02010600030101010101" pitchFamily="2" charset="-122"/>
              </a:rPr>
              <a:t>ZooKeeper</a:t>
            </a:r>
            <a:endParaRPr lang="en-US" dirty="0">
              <a:solidFill>
                <a:srgbClr val="FF0000"/>
              </a:solidFill>
              <a:latin typeface="SimSun" panose="02010600030101010101" pitchFamily="2" charset="-122"/>
              <a:ea typeface="SimSun" panose="02010600030101010101" pitchFamily="2" charset="-122"/>
            </a:endParaRPr>
          </a:p>
        </p:txBody>
      </p:sp>
      <p:pic>
        <p:nvPicPr>
          <p:cNvPr id="7" name="Picture 6">
            <a:extLst>
              <a:ext uri="{FF2B5EF4-FFF2-40B4-BE49-F238E27FC236}">
                <a16:creationId xmlns:a16="http://schemas.microsoft.com/office/drawing/2014/main" id="{BECFA5BF-4A8C-B747-9870-9676F7433B87}"/>
              </a:ext>
            </a:extLst>
          </p:cNvPr>
          <p:cNvPicPr>
            <a:picLocks noChangeAspect="1"/>
          </p:cNvPicPr>
          <p:nvPr/>
        </p:nvPicPr>
        <p:blipFill>
          <a:blip r:embed="rId2"/>
          <a:stretch>
            <a:fillRect/>
          </a:stretch>
        </p:blipFill>
        <p:spPr>
          <a:xfrm>
            <a:off x="5970996" y="3533502"/>
            <a:ext cx="6032500" cy="3060700"/>
          </a:xfrm>
          <a:prstGeom prst="rect">
            <a:avLst/>
          </a:prstGeom>
        </p:spPr>
      </p:pic>
      <p:sp>
        <p:nvSpPr>
          <p:cNvPr id="8" name="Rectangle 7">
            <a:extLst>
              <a:ext uri="{FF2B5EF4-FFF2-40B4-BE49-F238E27FC236}">
                <a16:creationId xmlns:a16="http://schemas.microsoft.com/office/drawing/2014/main" id="{AE0C7252-CCB2-DC49-BCC2-7A047323AD03}"/>
              </a:ext>
            </a:extLst>
          </p:cNvPr>
          <p:cNvSpPr/>
          <p:nvPr/>
        </p:nvSpPr>
        <p:spPr>
          <a:xfrm>
            <a:off x="539930" y="2969518"/>
            <a:ext cx="5216434" cy="3416320"/>
          </a:xfrm>
          <a:prstGeom prst="rect">
            <a:avLst/>
          </a:prstGeom>
        </p:spPr>
        <p:txBody>
          <a:bodyPr wrap="square">
            <a:spAutoFit/>
          </a:bodyPr>
          <a:lstStyle/>
          <a:p>
            <a:pPr fontAlgn="base">
              <a:buFont typeface="+mj-lt"/>
              <a:buAutoNum type="arabicPeriod"/>
            </a:pPr>
            <a:r>
              <a:rPr lang="en-US" sz="1200" b="1" i="0" dirty="0" err="1">
                <a:solidFill>
                  <a:srgbClr val="323232"/>
                </a:solidFill>
                <a:effectLst/>
                <a:latin typeface="SimSun" panose="02010600030101010101" pitchFamily="2" charset="-122"/>
                <a:ea typeface="SimSun" panose="02010600030101010101" pitchFamily="2" charset="-122"/>
              </a:rPr>
              <a:t>HealthMonitor</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初始化完成之后会启动内部的线程来定时调用对应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的 </a:t>
            </a:r>
            <a:r>
              <a:rPr lang="en-US" sz="1200" b="1" i="0" dirty="0" err="1">
                <a:solidFill>
                  <a:srgbClr val="323232"/>
                </a:solidFill>
                <a:effectLst/>
                <a:latin typeface="SimSun" panose="02010600030101010101" pitchFamily="2" charset="-122"/>
                <a:ea typeface="SimSun" panose="02010600030101010101" pitchFamily="2" charset="-122"/>
              </a:rPr>
              <a:t>HAServiceProtocol</a:t>
            </a:r>
            <a:r>
              <a:rPr lang="en-US" sz="1200" b="1" i="0" dirty="0">
                <a:solidFill>
                  <a:srgbClr val="323232"/>
                </a:solidFill>
                <a:effectLst/>
                <a:latin typeface="SimSun" panose="02010600030101010101" pitchFamily="2" charset="-122"/>
                <a:ea typeface="SimSun" panose="02010600030101010101" pitchFamily="2" charset="-122"/>
              </a:rPr>
              <a:t> RPC </a:t>
            </a:r>
            <a:r>
              <a:rPr lang="ja-JP" altLang="en-US" sz="1200" b="1" i="0">
                <a:solidFill>
                  <a:srgbClr val="323232"/>
                </a:solidFill>
                <a:effectLst/>
                <a:latin typeface="SimSun" panose="02010600030101010101" pitchFamily="2" charset="-122"/>
                <a:ea typeface="SimSun" panose="02010600030101010101" pitchFamily="2" charset="-122"/>
              </a:rPr>
              <a:t>接口的方法，对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的健康状态进行检测。</a:t>
            </a:r>
            <a:endParaRPr lang="en-US" altLang="ja-JP" sz="1200" b="1" i="0" dirty="0">
              <a:solidFill>
                <a:srgbClr val="323232"/>
              </a:solidFill>
              <a:effectLst/>
              <a:latin typeface="SimSun" panose="02010600030101010101" pitchFamily="2" charset="-122"/>
              <a:ea typeface="SimSun" panose="02010600030101010101" pitchFamily="2" charset="-122"/>
            </a:endParaRPr>
          </a:p>
          <a:p>
            <a:pPr fontAlgn="base"/>
            <a:endParaRPr lang="en-US" sz="1200" b="1" dirty="0">
              <a:solidFill>
                <a:srgbClr val="323232"/>
              </a:solidFill>
              <a:latin typeface="SimSun" panose="02010600030101010101" pitchFamily="2" charset="-122"/>
              <a:ea typeface="SimSun" panose="02010600030101010101" pitchFamily="2" charset="-122"/>
            </a:endParaRPr>
          </a:p>
          <a:p>
            <a:pPr fontAlgn="base"/>
            <a:r>
              <a:rPr lang="en-US" altLang="zh-CN" sz="1200" b="1" i="0" dirty="0">
                <a:solidFill>
                  <a:srgbClr val="323232"/>
                </a:solidFill>
                <a:effectLst/>
                <a:latin typeface="SimSun" panose="02010600030101010101" pitchFamily="2" charset="-122"/>
                <a:ea typeface="SimSun" panose="02010600030101010101" pitchFamily="2" charset="-122"/>
              </a:rPr>
              <a:t>2.</a:t>
            </a:r>
            <a:r>
              <a:rPr lang="en-US" sz="1200" b="1" i="0" dirty="0">
                <a:solidFill>
                  <a:srgbClr val="323232"/>
                </a:solidFill>
                <a:effectLst/>
                <a:latin typeface="SimSun" panose="02010600030101010101" pitchFamily="2" charset="-122"/>
                <a:ea typeface="SimSun" panose="02010600030101010101" pitchFamily="2" charset="-122"/>
              </a:rPr>
              <a:t>HealthMonitor </a:t>
            </a:r>
            <a:r>
              <a:rPr lang="ja-JP" altLang="en-US" sz="1200" b="1" i="0">
                <a:solidFill>
                  <a:srgbClr val="323232"/>
                </a:solidFill>
                <a:effectLst/>
                <a:latin typeface="SimSun" panose="02010600030101010101" pitchFamily="2" charset="-122"/>
                <a:ea typeface="SimSun" panose="02010600030101010101" pitchFamily="2" charset="-122"/>
              </a:rPr>
              <a:t>如果检测到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的健康状态发生变化，会回调 </a:t>
            </a:r>
            <a:r>
              <a:rPr lang="en-US" sz="1200" b="1" i="0" dirty="0" err="1">
                <a:solidFill>
                  <a:srgbClr val="323232"/>
                </a:solidFill>
                <a:effectLst/>
                <a:latin typeface="SimSun" panose="02010600030101010101" pitchFamily="2" charset="-122"/>
                <a:ea typeface="SimSun" panose="02010600030101010101" pitchFamily="2" charset="-122"/>
              </a:rPr>
              <a:t>ZKFailoverController</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注册的相应方法进行处理。</a:t>
            </a:r>
          </a:p>
          <a:p>
            <a:pPr fontAlgn="base"/>
            <a:endParaRPr lang="en-US" altLang="zh-CN" sz="1200" b="1" i="0" dirty="0">
              <a:solidFill>
                <a:srgbClr val="323232"/>
              </a:solidFill>
              <a:effectLst/>
              <a:latin typeface="SimSun" panose="02010600030101010101" pitchFamily="2" charset="-122"/>
              <a:ea typeface="SimSun" panose="02010600030101010101" pitchFamily="2" charset="-122"/>
            </a:endParaRPr>
          </a:p>
          <a:p>
            <a:pPr fontAlgn="base"/>
            <a:r>
              <a:rPr lang="en-US" altLang="zh-CN" sz="1200" b="1" i="0" dirty="0">
                <a:solidFill>
                  <a:srgbClr val="323232"/>
                </a:solidFill>
                <a:effectLst/>
                <a:latin typeface="SimSun" panose="02010600030101010101" pitchFamily="2" charset="-122"/>
                <a:ea typeface="SimSun" panose="02010600030101010101" pitchFamily="2" charset="-122"/>
              </a:rPr>
              <a:t>3.</a:t>
            </a:r>
            <a:r>
              <a:rPr lang="ja-JP" altLang="en-US" sz="1200" b="1" i="0">
                <a:solidFill>
                  <a:srgbClr val="323232"/>
                </a:solidFill>
                <a:effectLst/>
                <a:latin typeface="SimSun" panose="02010600030101010101" pitchFamily="2" charset="-122"/>
                <a:ea typeface="SimSun" panose="02010600030101010101" pitchFamily="2" charset="-122"/>
              </a:rPr>
              <a:t>如果 </a:t>
            </a:r>
            <a:r>
              <a:rPr lang="en-US" sz="1200" b="1" i="0" dirty="0" err="1">
                <a:solidFill>
                  <a:srgbClr val="323232"/>
                </a:solidFill>
                <a:effectLst/>
                <a:latin typeface="SimSun" panose="02010600030101010101" pitchFamily="2" charset="-122"/>
                <a:ea typeface="SimSun" panose="02010600030101010101" pitchFamily="2" charset="-122"/>
              </a:rPr>
              <a:t>ZKFailoverController</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判断需要进行主备切换，会首先使用 </a:t>
            </a:r>
            <a:r>
              <a:rPr lang="en-US" sz="1200" b="1" i="0" dirty="0" err="1">
                <a:solidFill>
                  <a:srgbClr val="323232"/>
                </a:solidFill>
                <a:effectLst/>
                <a:latin typeface="SimSun" panose="02010600030101010101" pitchFamily="2" charset="-122"/>
                <a:ea typeface="SimSun" panose="02010600030101010101" pitchFamily="2" charset="-122"/>
              </a:rPr>
              <a:t>ActiveStandbyElector</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来进行自动的主备选举。</a:t>
            </a:r>
          </a:p>
          <a:p>
            <a:pPr fontAlgn="base"/>
            <a:endParaRPr lang="en-US" altLang="zh-CN" sz="1200" b="1" i="0" dirty="0">
              <a:solidFill>
                <a:srgbClr val="323232"/>
              </a:solidFill>
              <a:effectLst/>
              <a:latin typeface="SimSun" panose="02010600030101010101" pitchFamily="2" charset="-122"/>
              <a:ea typeface="SimSun" panose="02010600030101010101" pitchFamily="2" charset="-122"/>
            </a:endParaRPr>
          </a:p>
          <a:p>
            <a:pPr fontAlgn="base"/>
            <a:r>
              <a:rPr lang="en-US" altLang="zh-CN" sz="1200" b="1" i="0" dirty="0">
                <a:solidFill>
                  <a:srgbClr val="323232"/>
                </a:solidFill>
                <a:effectLst/>
                <a:latin typeface="SimSun" panose="02010600030101010101" pitchFamily="2" charset="-122"/>
                <a:ea typeface="SimSun" panose="02010600030101010101" pitchFamily="2" charset="-122"/>
              </a:rPr>
              <a:t>4.</a:t>
            </a:r>
            <a:r>
              <a:rPr lang="en-US" sz="1200" b="1" i="0" dirty="0">
                <a:solidFill>
                  <a:srgbClr val="323232"/>
                </a:solidFill>
                <a:effectLst/>
                <a:latin typeface="SimSun" panose="02010600030101010101" pitchFamily="2" charset="-122"/>
                <a:ea typeface="SimSun" panose="02010600030101010101" pitchFamily="2" charset="-122"/>
              </a:rPr>
              <a:t>ActiveStandbyElector </a:t>
            </a:r>
            <a:r>
              <a:rPr lang="ja-JP" altLang="en-US" sz="1200" b="1" i="0">
                <a:solidFill>
                  <a:srgbClr val="323232"/>
                </a:solidFill>
                <a:effectLst/>
                <a:latin typeface="SimSun" panose="02010600030101010101" pitchFamily="2" charset="-122"/>
                <a:ea typeface="SimSun" panose="02010600030101010101" pitchFamily="2" charset="-122"/>
              </a:rPr>
              <a:t>与 </a:t>
            </a:r>
            <a:r>
              <a:rPr lang="en-US" sz="1200" b="1" i="0" dirty="0">
                <a:solidFill>
                  <a:srgbClr val="323232"/>
                </a:solidFill>
                <a:effectLst/>
                <a:latin typeface="SimSun" panose="02010600030101010101" pitchFamily="2" charset="-122"/>
                <a:ea typeface="SimSun" panose="02010600030101010101" pitchFamily="2" charset="-122"/>
              </a:rPr>
              <a:t>Zookeeper </a:t>
            </a:r>
            <a:r>
              <a:rPr lang="ja-JP" altLang="en-US" sz="1200" b="1" i="0">
                <a:solidFill>
                  <a:srgbClr val="323232"/>
                </a:solidFill>
                <a:effectLst/>
                <a:latin typeface="SimSun" panose="02010600030101010101" pitchFamily="2" charset="-122"/>
                <a:ea typeface="SimSun" panose="02010600030101010101" pitchFamily="2" charset="-122"/>
              </a:rPr>
              <a:t>进行交互完成自动的主备选举。</a:t>
            </a:r>
          </a:p>
          <a:p>
            <a:pPr fontAlgn="base"/>
            <a:endParaRPr lang="en-US" altLang="zh-CN" sz="1200" b="1" i="0" dirty="0">
              <a:solidFill>
                <a:srgbClr val="323232"/>
              </a:solidFill>
              <a:effectLst/>
              <a:latin typeface="SimSun" panose="02010600030101010101" pitchFamily="2" charset="-122"/>
              <a:ea typeface="SimSun" panose="02010600030101010101" pitchFamily="2" charset="-122"/>
            </a:endParaRPr>
          </a:p>
          <a:p>
            <a:pPr fontAlgn="base"/>
            <a:r>
              <a:rPr lang="en-US" altLang="zh-CN" sz="1200" b="1" i="0" dirty="0">
                <a:solidFill>
                  <a:srgbClr val="323232"/>
                </a:solidFill>
                <a:effectLst/>
                <a:latin typeface="SimSun" panose="02010600030101010101" pitchFamily="2" charset="-122"/>
                <a:ea typeface="SimSun" panose="02010600030101010101" pitchFamily="2" charset="-122"/>
              </a:rPr>
              <a:t>5.</a:t>
            </a:r>
            <a:r>
              <a:rPr lang="en-US" sz="1200" b="1" i="0" dirty="0">
                <a:solidFill>
                  <a:srgbClr val="323232"/>
                </a:solidFill>
                <a:effectLst/>
                <a:latin typeface="SimSun" panose="02010600030101010101" pitchFamily="2" charset="-122"/>
                <a:ea typeface="SimSun" panose="02010600030101010101" pitchFamily="2" charset="-122"/>
              </a:rPr>
              <a:t>ActiveStandbyElector </a:t>
            </a:r>
            <a:r>
              <a:rPr lang="ja-JP" altLang="en-US" sz="1200" b="1" i="0">
                <a:solidFill>
                  <a:srgbClr val="323232"/>
                </a:solidFill>
                <a:effectLst/>
                <a:latin typeface="SimSun" panose="02010600030101010101" pitchFamily="2" charset="-122"/>
                <a:ea typeface="SimSun" panose="02010600030101010101" pitchFamily="2" charset="-122"/>
              </a:rPr>
              <a:t>在主备选举完成后，会回调 </a:t>
            </a:r>
            <a:r>
              <a:rPr lang="en-US" sz="1200" b="1" i="0" dirty="0" err="1">
                <a:solidFill>
                  <a:srgbClr val="323232"/>
                </a:solidFill>
                <a:effectLst/>
                <a:latin typeface="SimSun" panose="02010600030101010101" pitchFamily="2" charset="-122"/>
                <a:ea typeface="SimSun" panose="02010600030101010101" pitchFamily="2" charset="-122"/>
              </a:rPr>
              <a:t>ZKFailoverController</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的相应方法来通知当前的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成为主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或备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a:t>
            </a:r>
          </a:p>
          <a:p>
            <a:pPr fontAlgn="base"/>
            <a:endParaRPr lang="en-US" altLang="zh-CN" sz="1200" b="1" i="0" dirty="0">
              <a:solidFill>
                <a:srgbClr val="323232"/>
              </a:solidFill>
              <a:effectLst/>
              <a:latin typeface="SimSun" panose="02010600030101010101" pitchFamily="2" charset="-122"/>
              <a:ea typeface="SimSun" panose="02010600030101010101" pitchFamily="2" charset="-122"/>
            </a:endParaRPr>
          </a:p>
          <a:p>
            <a:pPr fontAlgn="base"/>
            <a:r>
              <a:rPr lang="en-US" altLang="zh-CN" sz="1200" b="1" i="0" dirty="0">
                <a:solidFill>
                  <a:srgbClr val="323232"/>
                </a:solidFill>
                <a:effectLst/>
                <a:latin typeface="SimSun" panose="02010600030101010101" pitchFamily="2" charset="-122"/>
                <a:ea typeface="SimSun" panose="02010600030101010101" pitchFamily="2" charset="-122"/>
              </a:rPr>
              <a:t>6.</a:t>
            </a:r>
            <a:r>
              <a:rPr lang="en-US" sz="1200" b="1" i="0" dirty="0">
                <a:solidFill>
                  <a:srgbClr val="323232"/>
                </a:solidFill>
                <a:effectLst/>
                <a:latin typeface="SimSun" panose="02010600030101010101" pitchFamily="2" charset="-122"/>
                <a:ea typeface="SimSun" panose="02010600030101010101" pitchFamily="2" charset="-122"/>
              </a:rPr>
              <a:t>ZKFailoverController </a:t>
            </a:r>
            <a:r>
              <a:rPr lang="ja-JP" altLang="en-US" sz="1200" b="1" i="0">
                <a:solidFill>
                  <a:srgbClr val="323232"/>
                </a:solidFill>
                <a:effectLst/>
                <a:latin typeface="SimSun" panose="02010600030101010101" pitchFamily="2" charset="-122"/>
                <a:ea typeface="SimSun" panose="02010600030101010101" pitchFamily="2" charset="-122"/>
              </a:rPr>
              <a:t>调用对应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的 </a:t>
            </a:r>
            <a:r>
              <a:rPr lang="en-US" sz="1200" b="1" i="0" dirty="0" err="1">
                <a:solidFill>
                  <a:srgbClr val="323232"/>
                </a:solidFill>
                <a:effectLst/>
                <a:latin typeface="SimSun" panose="02010600030101010101" pitchFamily="2" charset="-122"/>
                <a:ea typeface="SimSun" panose="02010600030101010101" pitchFamily="2" charset="-122"/>
              </a:rPr>
              <a:t>HAServiceProtocol</a:t>
            </a:r>
            <a:r>
              <a:rPr lang="en-US" sz="1200" b="1" i="0" dirty="0">
                <a:solidFill>
                  <a:srgbClr val="323232"/>
                </a:solidFill>
                <a:effectLst/>
                <a:latin typeface="SimSun" panose="02010600030101010101" pitchFamily="2" charset="-122"/>
                <a:ea typeface="SimSun" panose="02010600030101010101" pitchFamily="2" charset="-122"/>
              </a:rPr>
              <a:t> RPC </a:t>
            </a:r>
            <a:r>
              <a:rPr lang="ja-JP" altLang="en-US" sz="1200" b="1" i="0">
                <a:solidFill>
                  <a:srgbClr val="323232"/>
                </a:solidFill>
                <a:effectLst/>
                <a:latin typeface="SimSun" panose="02010600030101010101" pitchFamily="2" charset="-122"/>
                <a:ea typeface="SimSun" panose="02010600030101010101" pitchFamily="2" charset="-122"/>
              </a:rPr>
              <a:t>接口的方法将 </a:t>
            </a:r>
            <a:r>
              <a:rPr lang="en-US" sz="1200" b="1" i="0" dirty="0" err="1">
                <a:solidFill>
                  <a:srgbClr val="323232"/>
                </a:solidFill>
                <a:effectLst/>
                <a:latin typeface="SimSun" panose="02010600030101010101" pitchFamily="2" charset="-122"/>
                <a:ea typeface="SimSun" panose="02010600030101010101" pitchFamily="2" charset="-122"/>
              </a:rPr>
              <a:t>NameNode</a:t>
            </a:r>
            <a:r>
              <a:rPr lang="en-US" sz="1200" b="1" i="0" dirty="0">
                <a:solidFill>
                  <a:srgbClr val="323232"/>
                </a:solidFill>
                <a:effectLst/>
                <a:latin typeface="SimSun" panose="02010600030101010101" pitchFamily="2" charset="-122"/>
                <a:ea typeface="SimSun" panose="02010600030101010101" pitchFamily="2" charset="-122"/>
              </a:rPr>
              <a:t> </a:t>
            </a:r>
            <a:r>
              <a:rPr lang="ja-JP" altLang="en-US" sz="1200" b="1" i="0">
                <a:solidFill>
                  <a:srgbClr val="323232"/>
                </a:solidFill>
                <a:effectLst/>
                <a:latin typeface="SimSun" panose="02010600030101010101" pitchFamily="2" charset="-122"/>
                <a:ea typeface="SimSun" panose="02010600030101010101" pitchFamily="2" charset="-122"/>
              </a:rPr>
              <a:t>转换为 </a:t>
            </a:r>
            <a:r>
              <a:rPr lang="en-US" sz="1200" b="1" i="0" dirty="0">
                <a:solidFill>
                  <a:srgbClr val="323232"/>
                </a:solidFill>
                <a:effectLst/>
                <a:latin typeface="SimSun" panose="02010600030101010101" pitchFamily="2" charset="-122"/>
                <a:ea typeface="SimSun" panose="02010600030101010101" pitchFamily="2" charset="-122"/>
              </a:rPr>
              <a:t>Active </a:t>
            </a:r>
            <a:r>
              <a:rPr lang="ja-JP" altLang="en-US" sz="1200" b="1" i="0">
                <a:solidFill>
                  <a:srgbClr val="323232"/>
                </a:solidFill>
                <a:effectLst/>
                <a:latin typeface="SimSun" panose="02010600030101010101" pitchFamily="2" charset="-122"/>
                <a:ea typeface="SimSun" panose="02010600030101010101" pitchFamily="2" charset="-122"/>
              </a:rPr>
              <a:t>状态或 </a:t>
            </a:r>
            <a:r>
              <a:rPr lang="en-US" sz="1200" b="1" i="0" dirty="0">
                <a:solidFill>
                  <a:srgbClr val="323232"/>
                </a:solidFill>
                <a:effectLst/>
                <a:latin typeface="SimSun" panose="02010600030101010101" pitchFamily="2" charset="-122"/>
                <a:ea typeface="SimSun" panose="02010600030101010101" pitchFamily="2" charset="-122"/>
              </a:rPr>
              <a:t>Standby </a:t>
            </a:r>
            <a:r>
              <a:rPr lang="ja-JP" altLang="en-US" sz="1200" b="1" i="0">
                <a:solidFill>
                  <a:srgbClr val="323232"/>
                </a:solidFill>
                <a:effectLst/>
                <a:latin typeface="SimSun" panose="02010600030101010101" pitchFamily="2" charset="-122"/>
                <a:ea typeface="SimSun" panose="02010600030101010101" pitchFamily="2" charset="-122"/>
              </a:rPr>
              <a:t>状态。</a:t>
            </a:r>
          </a:p>
        </p:txBody>
      </p:sp>
      <p:sp>
        <p:nvSpPr>
          <p:cNvPr id="9" name="Rectangle 8">
            <a:extLst>
              <a:ext uri="{FF2B5EF4-FFF2-40B4-BE49-F238E27FC236}">
                <a16:creationId xmlns:a16="http://schemas.microsoft.com/office/drawing/2014/main" id="{06761AAC-68F0-6E48-BD28-2B2821DDAC10}"/>
              </a:ext>
            </a:extLst>
          </p:cNvPr>
          <p:cNvSpPr/>
          <p:nvPr/>
        </p:nvSpPr>
        <p:spPr>
          <a:xfrm>
            <a:off x="538191" y="2529422"/>
            <a:ext cx="3613490" cy="369332"/>
          </a:xfrm>
          <a:prstGeom prst="rect">
            <a:avLst/>
          </a:prstGeom>
        </p:spPr>
        <p:txBody>
          <a:bodyPr wrap="none">
            <a:spAutoFit/>
          </a:bodyPr>
          <a:lstStyle/>
          <a:p>
            <a:pPr fontAlgn="base"/>
            <a:r>
              <a:rPr lang="en-US" dirty="0" err="1">
                <a:solidFill>
                  <a:srgbClr val="323232"/>
                </a:solidFill>
                <a:latin typeface="SimSun" panose="02010600030101010101" pitchFamily="2" charset="-122"/>
                <a:ea typeface="SimSun" panose="02010600030101010101" pitchFamily="2" charset="-122"/>
              </a:rPr>
              <a:t>NameNode</a:t>
            </a:r>
            <a:r>
              <a:rPr lang="en-US" dirty="0">
                <a:solidFill>
                  <a:srgbClr val="323232"/>
                </a:solidFill>
                <a:latin typeface="SimSun" panose="02010600030101010101" pitchFamily="2" charset="-122"/>
                <a:ea typeface="SimSun" panose="02010600030101010101" pitchFamily="2" charset="-122"/>
              </a:rPr>
              <a:t> </a:t>
            </a:r>
            <a:r>
              <a:rPr lang="ja-JP" altLang="en-US">
                <a:solidFill>
                  <a:srgbClr val="323232"/>
                </a:solidFill>
                <a:latin typeface="SimSun" panose="02010600030101010101" pitchFamily="2" charset="-122"/>
                <a:ea typeface="SimSun" panose="02010600030101010101" pitchFamily="2" charset="-122"/>
              </a:rPr>
              <a:t>实现主备切换的</a:t>
            </a:r>
            <a:r>
              <a:rPr lang="ja-JP" altLang="en-US">
                <a:solidFill>
                  <a:srgbClr val="FF0000"/>
                </a:solidFill>
                <a:latin typeface="SimSun" panose="02010600030101010101" pitchFamily="2" charset="-122"/>
                <a:ea typeface="SimSun" panose="02010600030101010101" pitchFamily="2" charset="-122"/>
              </a:rPr>
              <a:t>流程</a:t>
            </a:r>
            <a:r>
              <a:rPr lang="zh-CN" altLang="en-US" dirty="0">
                <a:solidFill>
                  <a:srgbClr val="323232"/>
                </a:solidFill>
                <a:latin typeface="SimSun" panose="02010600030101010101" pitchFamily="2" charset="-122"/>
                <a:ea typeface="SimSun" panose="02010600030101010101" pitchFamily="2" charset="-122"/>
              </a:rPr>
              <a:t>：</a:t>
            </a:r>
            <a:endParaRPr lang="ja-JP" altLang="en-US">
              <a:solidFill>
                <a:srgbClr val="323232"/>
              </a:solidFill>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903704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58240" y="185053"/>
            <a:ext cx="560922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dirty="0">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HDFS——</a:t>
            </a:r>
            <a:r>
              <a:rPr lang="en-US" dirty="0">
                <a:latin typeface="SimSun" panose="02010600030101010101" pitchFamily="2" charset="-122"/>
                <a:ea typeface="SimSun" panose="02010600030101010101" pitchFamily="2" charset="-122"/>
              </a:rPr>
              <a:t> QJM </a:t>
            </a:r>
            <a:r>
              <a:rPr lang="ja-JP" altLang="en-US">
                <a:latin typeface="SimSun" panose="02010600030101010101" pitchFamily="2" charset="-122"/>
                <a:ea typeface="SimSun" panose="02010600030101010101" pitchFamily="2" charset="-122"/>
              </a:rPr>
              <a:t>的共享存储系统的内部实现架构图</a:t>
            </a:r>
          </a:p>
        </p:txBody>
      </p:sp>
      <p:pic>
        <p:nvPicPr>
          <p:cNvPr id="4" name="Picture 3">
            <a:extLst>
              <a:ext uri="{FF2B5EF4-FFF2-40B4-BE49-F238E27FC236}">
                <a16:creationId xmlns:a16="http://schemas.microsoft.com/office/drawing/2014/main" id="{CC1F2FD2-1880-444E-8060-76B9C81EFA7D}"/>
              </a:ext>
            </a:extLst>
          </p:cNvPr>
          <p:cNvPicPr>
            <a:picLocks noChangeAspect="1"/>
          </p:cNvPicPr>
          <p:nvPr/>
        </p:nvPicPr>
        <p:blipFill>
          <a:blip r:embed="rId2"/>
          <a:stretch>
            <a:fillRect/>
          </a:stretch>
        </p:blipFill>
        <p:spPr>
          <a:xfrm>
            <a:off x="7002599" y="2947488"/>
            <a:ext cx="5189401" cy="3730459"/>
          </a:xfrm>
          <a:prstGeom prst="rect">
            <a:avLst/>
          </a:prstGeom>
        </p:spPr>
      </p:pic>
      <p:sp>
        <p:nvSpPr>
          <p:cNvPr id="5" name="Rectangle 4">
            <a:extLst>
              <a:ext uri="{FF2B5EF4-FFF2-40B4-BE49-F238E27FC236}">
                <a16:creationId xmlns:a16="http://schemas.microsoft.com/office/drawing/2014/main" id="{5797601E-8818-9B48-9559-19B786A2BD70}"/>
              </a:ext>
            </a:extLst>
          </p:cNvPr>
          <p:cNvSpPr/>
          <p:nvPr/>
        </p:nvSpPr>
        <p:spPr>
          <a:xfrm>
            <a:off x="1053736" y="572839"/>
            <a:ext cx="10668001" cy="1169551"/>
          </a:xfrm>
          <a:prstGeom prst="rect">
            <a:avLst/>
          </a:prstGeom>
        </p:spPr>
        <p:txBody>
          <a:bodyPr wrap="square">
            <a:spAutoFit/>
          </a:bodyPr>
          <a:lstStyle/>
          <a:p>
            <a:pPr fontAlgn="base"/>
            <a:r>
              <a:rPr lang="en-US" sz="1400" b="0" i="0" dirty="0" err="1">
                <a:solidFill>
                  <a:srgbClr val="FF0000"/>
                </a:solidFill>
                <a:effectLst/>
                <a:latin typeface="SimSun" panose="02010600030101010101" pitchFamily="2" charset="-122"/>
                <a:ea typeface="SimSun" panose="02010600030101010101" pitchFamily="2" charset="-122"/>
              </a:rPr>
              <a:t>FSEditLog</a:t>
            </a:r>
            <a:r>
              <a:rPr lang="en-US" sz="1400" b="0" i="0" dirty="0">
                <a:solidFill>
                  <a:srgbClr val="323232"/>
                </a:solidFill>
                <a:effectLst/>
                <a:latin typeface="SimSun" panose="02010600030101010101" pitchFamily="2" charset="-122"/>
                <a:ea typeface="SimSun" panose="02010600030101010101" pitchFamily="2" charset="-122"/>
              </a:rPr>
              <a:t>：</a:t>
            </a:r>
            <a:r>
              <a:rPr lang="ja-JP" altLang="en-US" sz="1400" b="0" i="0">
                <a:solidFill>
                  <a:srgbClr val="323232"/>
                </a:solidFill>
                <a:effectLst/>
                <a:latin typeface="SimSun" panose="02010600030101010101" pitchFamily="2" charset="-122"/>
                <a:ea typeface="SimSun" panose="02010600030101010101" pitchFamily="2" charset="-122"/>
              </a:rPr>
              <a:t>这个类封装了对 </a:t>
            </a:r>
            <a:r>
              <a:rPr lang="en-US" sz="1400" b="0" i="0" dirty="0" err="1">
                <a:solidFill>
                  <a:srgbClr val="323232"/>
                </a:solidFill>
                <a:effectLst/>
                <a:latin typeface="SimSun" panose="02010600030101010101" pitchFamily="2" charset="-122"/>
                <a:ea typeface="SimSun" panose="02010600030101010101" pitchFamily="2" charset="-122"/>
              </a:rPr>
              <a:t>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的所有操作，是 </a:t>
            </a:r>
            <a:r>
              <a:rPr lang="en-US" sz="1400" b="0" i="0" dirty="0" err="1">
                <a:solidFill>
                  <a:srgbClr val="323232"/>
                </a:solidFill>
                <a:effectLst/>
                <a:latin typeface="SimSun" panose="02010600030101010101" pitchFamily="2" charset="-122"/>
                <a:ea typeface="SimSun" panose="02010600030101010101" pitchFamily="2" charset="-122"/>
              </a:rPr>
              <a:t>NameNode</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对 </a:t>
            </a:r>
            <a:r>
              <a:rPr lang="en-US" sz="1400" b="0" i="0" dirty="0" err="1">
                <a:solidFill>
                  <a:srgbClr val="323232"/>
                </a:solidFill>
                <a:effectLst/>
                <a:latin typeface="SimSun" panose="02010600030101010101" pitchFamily="2" charset="-122"/>
                <a:ea typeface="SimSun" panose="02010600030101010101" pitchFamily="2" charset="-122"/>
              </a:rPr>
              <a:t>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的所有操作的入口。</a:t>
            </a:r>
          </a:p>
          <a:p>
            <a:pPr fontAlgn="base"/>
            <a:r>
              <a:rPr lang="en-US" sz="1400" b="0" i="0" dirty="0" err="1">
                <a:solidFill>
                  <a:srgbClr val="FF0000"/>
                </a:solidFill>
                <a:effectLst/>
                <a:latin typeface="SimSun" panose="02010600030101010101" pitchFamily="2" charset="-122"/>
                <a:ea typeface="SimSun" panose="02010600030101010101" pitchFamily="2" charset="-122"/>
              </a:rPr>
              <a:t>JournalSet</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这个类封装了对本地磁盘和 </a:t>
            </a:r>
            <a:r>
              <a:rPr lang="en-US" sz="1400" b="0" i="0" dirty="0" err="1">
                <a:solidFill>
                  <a:srgbClr val="323232"/>
                </a:solidFill>
                <a:effectLst/>
                <a:latin typeface="SimSun" panose="02010600030101010101" pitchFamily="2" charset="-122"/>
                <a:ea typeface="SimSun" panose="02010600030101010101" pitchFamily="2" charset="-122"/>
              </a:rPr>
              <a:t>JournalNode</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集群上的 </a:t>
            </a:r>
            <a:r>
              <a:rPr lang="en-US" sz="1400" b="0" i="0" dirty="0" err="1">
                <a:solidFill>
                  <a:srgbClr val="323232"/>
                </a:solidFill>
                <a:effectLst/>
                <a:latin typeface="SimSun" panose="02010600030101010101" pitchFamily="2" charset="-122"/>
                <a:ea typeface="SimSun" panose="02010600030101010101" pitchFamily="2" charset="-122"/>
              </a:rPr>
              <a:t>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的操作，内部包含了两类 </a:t>
            </a:r>
            <a:r>
              <a:rPr lang="en-US" sz="1400" b="0" i="0" dirty="0" err="1">
                <a:solidFill>
                  <a:srgbClr val="323232"/>
                </a:solidFill>
                <a:effectLst/>
                <a:latin typeface="SimSun" panose="02010600030101010101" pitchFamily="2" charset="-122"/>
                <a:ea typeface="SimSun" panose="02010600030101010101" pitchFamily="2" charset="-122"/>
              </a:rPr>
              <a:t>JournalManager</a:t>
            </a:r>
            <a:r>
              <a:rPr lang="en-US" sz="1400" b="0" i="0" dirty="0">
                <a:solidFill>
                  <a:srgbClr val="323232"/>
                </a:solidFill>
                <a:effectLst/>
                <a:latin typeface="SimSun" panose="02010600030101010101" pitchFamily="2" charset="-122"/>
                <a:ea typeface="SimSun" panose="02010600030101010101" pitchFamily="2" charset="-122"/>
              </a:rPr>
              <a:t>，</a:t>
            </a:r>
            <a:r>
              <a:rPr lang="ja-JP" altLang="en-US" sz="1400" b="0" i="0">
                <a:solidFill>
                  <a:srgbClr val="323232"/>
                </a:solidFill>
                <a:effectLst/>
                <a:latin typeface="SimSun" panose="02010600030101010101" pitchFamily="2" charset="-122"/>
                <a:ea typeface="SimSun" panose="02010600030101010101" pitchFamily="2" charset="-122"/>
              </a:rPr>
              <a:t>一类为 </a:t>
            </a:r>
            <a:r>
              <a:rPr lang="en-US" sz="1400" b="0" i="0" dirty="0" err="1">
                <a:solidFill>
                  <a:srgbClr val="323232"/>
                </a:solidFill>
                <a:effectLst/>
                <a:latin typeface="SimSun" panose="02010600030101010101" pitchFamily="2" charset="-122"/>
                <a:ea typeface="SimSun" panose="02010600030101010101" pitchFamily="2" charset="-122"/>
              </a:rPr>
              <a:t>FileJournalManager</a:t>
            </a:r>
            <a:r>
              <a:rPr lang="en-US" sz="1400" b="0" i="0" dirty="0">
                <a:solidFill>
                  <a:srgbClr val="323232"/>
                </a:solidFill>
                <a:effectLst/>
                <a:latin typeface="SimSun" panose="02010600030101010101" pitchFamily="2" charset="-122"/>
                <a:ea typeface="SimSun" panose="02010600030101010101" pitchFamily="2" charset="-122"/>
              </a:rPr>
              <a:t>，</a:t>
            </a:r>
            <a:r>
              <a:rPr lang="ja-JP" altLang="en-US" sz="1400" b="0" i="0">
                <a:solidFill>
                  <a:srgbClr val="323232"/>
                </a:solidFill>
                <a:effectLst/>
                <a:latin typeface="SimSun" panose="02010600030101010101" pitchFamily="2" charset="-122"/>
                <a:ea typeface="SimSun" panose="02010600030101010101" pitchFamily="2" charset="-122"/>
              </a:rPr>
              <a:t>用于实现对本地磁盘上 </a:t>
            </a:r>
            <a:r>
              <a:rPr lang="en-US" sz="1400" b="0" i="0" dirty="0" err="1">
                <a:solidFill>
                  <a:srgbClr val="323232"/>
                </a:solidFill>
                <a:effectLst/>
                <a:latin typeface="SimSun" panose="02010600030101010101" pitchFamily="2" charset="-122"/>
                <a:ea typeface="SimSun" panose="02010600030101010101" pitchFamily="2" charset="-122"/>
              </a:rPr>
              <a:t>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的操作。一类为 </a:t>
            </a:r>
            <a:r>
              <a:rPr lang="en-US" sz="1400" b="0" i="0" dirty="0" err="1">
                <a:solidFill>
                  <a:srgbClr val="323232"/>
                </a:solidFill>
                <a:effectLst/>
                <a:latin typeface="SimSun" panose="02010600030101010101" pitchFamily="2" charset="-122"/>
                <a:ea typeface="SimSun" panose="02010600030101010101" pitchFamily="2" charset="-122"/>
              </a:rPr>
              <a:t>QuorumJournalManager</a:t>
            </a:r>
            <a:r>
              <a:rPr lang="en-US" sz="1400" b="0" i="0" dirty="0">
                <a:solidFill>
                  <a:srgbClr val="323232"/>
                </a:solidFill>
                <a:effectLst/>
                <a:latin typeface="SimSun" panose="02010600030101010101" pitchFamily="2" charset="-122"/>
                <a:ea typeface="SimSun" panose="02010600030101010101" pitchFamily="2" charset="-122"/>
              </a:rPr>
              <a:t>，</a:t>
            </a:r>
            <a:r>
              <a:rPr lang="ja-JP" altLang="en-US" sz="1400" b="0" i="0">
                <a:solidFill>
                  <a:srgbClr val="323232"/>
                </a:solidFill>
                <a:effectLst/>
                <a:latin typeface="SimSun" panose="02010600030101010101" pitchFamily="2" charset="-122"/>
                <a:ea typeface="SimSun" panose="02010600030101010101" pitchFamily="2" charset="-122"/>
              </a:rPr>
              <a:t>用于实现对 </a:t>
            </a:r>
            <a:r>
              <a:rPr lang="en-US" sz="1400" b="0" i="0" dirty="0" err="1">
                <a:solidFill>
                  <a:srgbClr val="323232"/>
                </a:solidFill>
                <a:effectLst/>
                <a:latin typeface="SimSun" panose="02010600030101010101" pitchFamily="2" charset="-122"/>
                <a:ea typeface="SimSun" panose="02010600030101010101" pitchFamily="2" charset="-122"/>
              </a:rPr>
              <a:t>JournalNode</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集群上共享目录的 </a:t>
            </a:r>
            <a:r>
              <a:rPr lang="en-US" sz="1400" b="0" i="0" dirty="0" err="1">
                <a:solidFill>
                  <a:srgbClr val="323232"/>
                </a:solidFill>
                <a:effectLst/>
                <a:latin typeface="SimSun" panose="02010600030101010101" pitchFamily="2" charset="-122"/>
                <a:ea typeface="SimSun" panose="02010600030101010101" pitchFamily="2" charset="-122"/>
              </a:rPr>
              <a:t>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的操作。</a:t>
            </a:r>
            <a:r>
              <a:rPr lang="en-US" sz="1400" b="0" i="0" dirty="0" err="1">
                <a:solidFill>
                  <a:srgbClr val="323232"/>
                </a:solidFill>
                <a:effectLst/>
                <a:latin typeface="SimSun" panose="02010600030101010101" pitchFamily="2" charset="-122"/>
                <a:ea typeface="SimSun" panose="02010600030101010101" pitchFamily="2" charset="-122"/>
              </a:rPr>
              <a:t>FSEditLog</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只会调用 </a:t>
            </a:r>
            <a:r>
              <a:rPr lang="en-US" sz="1400" b="0" i="0" dirty="0" err="1">
                <a:solidFill>
                  <a:srgbClr val="323232"/>
                </a:solidFill>
                <a:effectLst/>
                <a:latin typeface="SimSun" panose="02010600030101010101" pitchFamily="2" charset="-122"/>
                <a:ea typeface="SimSun" panose="02010600030101010101" pitchFamily="2" charset="-122"/>
              </a:rPr>
              <a:t>JournalSet</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的相关方法，而不会直接使用 </a:t>
            </a:r>
            <a:r>
              <a:rPr lang="en-US" sz="1400" b="0" i="0" dirty="0" err="1">
                <a:solidFill>
                  <a:srgbClr val="323232"/>
                </a:solidFill>
                <a:effectLst/>
                <a:latin typeface="SimSun" panose="02010600030101010101" pitchFamily="2" charset="-122"/>
                <a:ea typeface="SimSun" panose="02010600030101010101" pitchFamily="2" charset="-122"/>
              </a:rPr>
              <a:t>FileJournalManager</a:t>
            </a:r>
            <a:r>
              <a:rPr lang="en-US" sz="1400" b="0" i="0" dirty="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和 </a:t>
            </a:r>
            <a:r>
              <a:rPr lang="en-US" sz="1400" b="0" i="0" dirty="0" err="1">
                <a:solidFill>
                  <a:srgbClr val="323232"/>
                </a:solidFill>
                <a:effectLst/>
                <a:latin typeface="SimSun" panose="02010600030101010101" pitchFamily="2" charset="-122"/>
                <a:ea typeface="SimSun" panose="02010600030101010101" pitchFamily="2" charset="-122"/>
              </a:rPr>
              <a:t>QuorumJournalManager</a:t>
            </a:r>
            <a:r>
              <a:rPr lang="en-US" sz="1400" b="0" i="0" dirty="0">
                <a:solidFill>
                  <a:srgbClr val="323232"/>
                </a:solidFill>
                <a:effectLst/>
                <a:latin typeface="SimSun" panose="02010600030101010101" pitchFamily="2" charset="-122"/>
                <a:ea typeface="SimSun" panose="02010600030101010101" pitchFamily="2" charset="-122"/>
              </a:rPr>
              <a:t>。</a:t>
            </a:r>
            <a:endParaRPr lang="ja-JP" altLang="en-US" sz="1400" b="0" i="0">
              <a:solidFill>
                <a:srgbClr val="323232"/>
              </a:solidFill>
              <a:effectLst/>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4FF1F7FA-AF1B-0148-82C7-5FEA57EF74FD}"/>
              </a:ext>
            </a:extLst>
          </p:cNvPr>
          <p:cNvSpPr/>
          <p:nvPr/>
        </p:nvSpPr>
        <p:spPr>
          <a:xfrm>
            <a:off x="235130" y="3429000"/>
            <a:ext cx="6914606" cy="2462213"/>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AsyncLoggerSet</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内部包含了与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集群进行通信的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列表，每一个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对应于一个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节点，另外 </a:t>
            </a:r>
            <a:r>
              <a:rPr lang="en-US" sz="1400">
                <a:solidFill>
                  <a:srgbClr val="323232"/>
                </a:solidFill>
                <a:latin typeface="SimSun" panose="02010600030101010101" pitchFamily="2" charset="-122"/>
                <a:ea typeface="SimSun" panose="02010600030101010101" pitchFamily="2" charset="-122"/>
              </a:rPr>
              <a:t>AsyncLoggerSet </a:t>
            </a:r>
            <a:r>
              <a:rPr lang="ja-JP" altLang="en-US" sz="1400">
                <a:solidFill>
                  <a:srgbClr val="323232"/>
                </a:solidFill>
                <a:latin typeface="SimSun" panose="02010600030101010101" pitchFamily="2" charset="-122"/>
                <a:ea typeface="SimSun" panose="02010600030101010101" pitchFamily="2" charset="-122"/>
              </a:rPr>
              <a:t>也包含了用于等待大多数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返回结果的工具类方法给 </a:t>
            </a:r>
            <a:r>
              <a:rPr lang="en-US" sz="1400">
                <a:solidFill>
                  <a:srgbClr val="323232"/>
                </a:solidFill>
                <a:latin typeface="SimSun" panose="02010600030101010101" pitchFamily="2" charset="-122"/>
                <a:ea typeface="SimSun" panose="02010600030101010101" pitchFamily="2" charset="-122"/>
              </a:rPr>
              <a:t>QuorumJournalManager </a:t>
            </a:r>
            <a:r>
              <a:rPr lang="ja-JP" altLang="en-US" sz="1400">
                <a:solidFill>
                  <a:srgbClr val="323232"/>
                </a:solidFill>
                <a:latin typeface="SimSun" panose="02010600030101010101" pitchFamily="2" charset="-122"/>
                <a:ea typeface="SimSun" panose="02010600030101010101" pitchFamily="2" charset="-122"/>
              </a:rPr>
              <a:t>使用。</a:t>
            </a:r>
          </a:p>
          <a:p>
            <a:pPr fontAlgn="base"/>
            <a:r>
              <a:rPr lang="en-US" sz="1400">
                <a:solidFill>
                  <a:srgbClr val="FF0000"/>
                </a:solidFill>
                <a:latin typeface="SimSun" panose="02010600030101010101" pitchFamily="2" charset="-122"/>
                <a:ea typeface="SimSun" panose="02010600030101010101" pitchFamily="2" charset="-122"/>
              </a:rPr>
              <a:t>AsyncLogger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具体的实现类是 </a:t>
            </a:r>
            <a:r>
              <a:rPr lang="en-US" sz="1400">
                <a:solidFill>
                  <a:srgbClr val="323232"/>
                </a:solidFill>
                <a:latin typeface="SimSun" panose="02010600030101010101" pitchFamily="2" charset="-122"/>
                <a:ea typeface="SimSun" panose="02010600030101010101" pitchFamily="2" charset="-122"/>
              </a:rPr>
              <a:t>IPCLoggerChannel，IPCLoggerChannel </a:t>
            </a:r>
            <a:r>
              <a:rPr lang="ja-JP" altLang="en-US" sz="1400">
                <a:solidFill>
                  <a:srgbClr val="323232"/>
                </a:solidFill>
                <a:latin typeface="SimSun" panose="02010600030101010101" pitchFamily="2" charset="-122"/>
                <a:ea typeface="SimSun" panose="02010600030101010101" pitchFamily="2" charset="-122"/>
              </a:rPr>
              <a:t>在执行方法调用的时候，会把调用提交到一个单线程的线程池之中，由线程池线程来负责向对应的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的 </a:t>
            </a:r>
            <a:r>
              <a:rPr lang="en-US" sz="1400">
                <a:solidFill>
                  <a:srgbClr val="323232"/>
                </a:solidFill>
                <a:latin typeface="SimSun" panose="02010600030101010101" pitchFamily="2" charset="-122"/>
                <a:ea typeface="SimSun" panose="02010600030101010101" pitchFamily="2" charset="-122"/>
              </a:rPr>
              <a:t>JournalNodeRpcServer </a:t>
            </a:r>
            <a:r>
              <a:rPr lang="ja-JP" altLang="en-US" sz="1400">
                <a:solidFill>
                  <a:srgbClr val="323232"/>
                </a:solidFill>
                <a:latin typeface="SimSun" panose="02010600030101010101" pitchFamily="2" charset="-122"/>
                <a:ea typeface="SimSun" panose="02010600030101010101" pitchFamily="2" charset="-122"/>
              </a:rPr>
              <a:t>发送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请求。</a:t>
            </a:r>
          </a:p>
          <a:p>
            <a:pPr fontAlgn="base"/>
            <a:r>
              <a:rPr lang="en-US" sz="1400">
                <a:solidFill>
                  <a:srgbClr val="FF0000"/>
                </a:solidFill>
                <a:latin typeface="SimSun" panose="02010600030101010101" pitchFamily="2" charset="-122"/>
                <a:ea typeface="SimSun" panose="02010600030101010101" pitchFamily="2" charset="-122"/>
              </a:rPr>
              <a:t>JournalNodeRpcServer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运行在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节点进程中的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服务，接收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端的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的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请求。</a:t>
            </a:r>
          </a:p>
          <a:p>
            <a:pPr fontAlgn="base"/>
            <a:r>
              <a:rPr lang="en-US" sz="1400">
                <a:solidFill>
                  <a:srgbClr val="FF0000"/>
                </a:solidFill>
                <a:latin typeface="SimSun" panose="02010600030101010101" pitchFamily="2" charset="-122"/>
                <a:ea typeface="SimSun" panose="02010600030101010101" pitchFamily="2" charset="-122"/>
              </a:rPr>
              <a:t>JournalNodeHttpServer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运行在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节点进程中的 </a:t>
            </a:r>
            <a:r>
              <a:rPr lang="en-US" sz="1400">
                <a:solidFill>
                  <a:srgbClr val="323232"/>
                </a:solidFill>
                <a:latin typeface="SimSun" panose="02010600030101010101" pitchFamily="2" charset="-122"/>
                <a:ea typeface="SimSun" panose="02010600030101010101" pitchFamily="2" charset="-122"/>
              </a:rPr>
              <a:t>Http </a:t>
            </a:r>
            <a:r>
              <a:rPr lang="ja-JP" altLang="en-US" sz="1400">
                <a:solidFill>
                  <a:srgbClr val="323232"/>
                </a:solidFill>
                <a:latin typeface="SimSun" panose="02010600030101010101" pitchFamily="2" charset="-122"/>
                <a:ea typeface="SimSun" panose="02010600030101010101" pitchFamily="2" charset="-122"/>
              </a:rPr>
              <a:t>服务，用于接收处于 </a:t>
            </a:r>
            <a:r>
              <a:rPr lang="en-US" sz="1400">
                <a:solidFill>
                  <a:srgbClr val="323232"/>
                </a:solidFill>
                <a:latin typeface="SimSun" panose="02010600030101010101" pitchFamily="2" charset="-122"/>
                <a:ea typeface="SimSun" panose="02010600030101010101" pitchFamily="2" charset="-122"/>
              </a:rPr>
              <a:t>Standby </a:t>
            </a:r>
            <a:r>
              <a:rPr lang="ja-JP" altLang="en-US" sz="1400">
                <a:solidFill>
                  <a:srgbClr val="323232"/>
                </a:solidFill>
                <a:latin typeface="SimSun" panose="02010600030101010101" pitchFamily="2" charset="-122"/>
                <a:ea typeface="SimSun" panose="02010600030101010101" pitchFamily="2" charset="-122"/>
              </a:rPr>
              <a:t>状态的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和其它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的同步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文件流的请求。</a:t>
            </a:r>
          </a:p>
        </p:txBody>
      </p:sp>
      <p:sp>
        <p:nvSpPr>
          <p:cNvPr id="7" name="Rectangle 6">
            <a:extLst>
              <a:ext uri="{FF2B5EF4-FFF2-40B4-BE49-F238E27FC236}">
                <a16:creationId xmlns:a16="http://schemas.microsoft.com/office/drawing/2014/main" id="{5D959D04-FD0B-C74A-9355-4112E413AEC9}"/>
              </a:ext>
            </a:extLst>
          </p:cNvPr>
          <p:cNvSpPr/>
          <p:nvPr/>
        </p:nvSpPr>
        <p:spPr>
          <a:xfrm>
            <a:off x="1053734" y="2234137"/>
            <a:ext cx="10668001" cy="954107"/>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QuorumJournalManager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封装了对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的操作，它会根据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集群的 </a:t>
            </a:r>
            <a:r>
              <a:rPr lang="en-US" sz="1400">
                <a:solidFill>
                  <a:srgbClr val="323232"/>
                </a:solidFill>
                <a:latin typeface="SimSun" panose="02010600030101010101" pitchFamily="2" charset="-122"/>
                <a:ea typeface="SimSun" panose="02010600030101010101" pitchFamily="2" charset="-122"/>
              </a:rPr>
              <a:t>URI </a:t>
            </a:r>
            <a:r>
              <a:rPr lang="ja-JP" altLang="en-US" sz="1400">
                <a:solidFill>
                  <a:srgbClr val="323232"/>
                </a:solidFill>
                <a:latin typeface="SimSun" panose="02010600030101010101" pitchFamily="2" charset="-122"/>
                <a:ea typeface="SimSun" panose="02010600030101010101" pitchFamily="2" charset="-122"/>
              </a:rPr>
              <a:t>创建负责与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集群通信的类 </a:t>
            </a:r>
            <a:r>
              <a:rPr lang="en-US" sz="1400">
                <a:solidFill>
                  <a:srgbClr val="323232"/>
                </a:solidFill>
                <a:latin typeface="SimSun" panose="02010600030101010101" pitchFamily="2" charset="-122"/>
                <a:ea typeface="SimSun" panose="02010600030101010101" pitchFamily="2" charset="-122"/>
              </a:rPr>
              <a:t>AsyncLoggerSet， QuorumJournalManager </a:t>
            </a:r>
            <a:r>
              <a:rPr lang="ja-JP" altLang="en-US" sz="1400">
                <a:solidFill>
                  <a:srgbClr val="323232"/>
                </a:solidFill>
                <a:latin typeface="SimSun" panose="02010600030101010101" pitchFamily="2" charset="-122"/>
                <a:ea typeface="SimSun" panose="02010600030101010101" pitchFamily="2" charset="-122"/>
              </a:rPr>
              <a:t>通过 </a:t>
            </a:r>
            <a:r>
              <a:rPr lang="en-US" sz="1400">
                <a:solidFill>
                  <a:srgbClr val="323232"/>
                </a:solidFill>
                <a:latin typeface="SimSun" panose="02010600030101010101" pitchFamily="2" charset="-122"/>
                <a:ea typeface="SimSun" panose="02010600030101010101" pitchFamily="2" charset="-122"/>
              </a:rPr>
              <a:t>AsyncLoggerSet </a:t>
            </a:r>
            <a:r>
              <a:rPr lang="ja-JP" altLang="en-US" sz="1400">
                <a:solidFill>
                  <a:srgbClr val="323232"/>
                </a:solidFill>
                <a:latin typeface="SimSun" panose="02010600030101010101" pitchFamily="2" charset="-122"/>
                <a:ea typeface="SimSun" panose="02010600030101010101" pitchFamily="2" charset="-122"/>
              </a:rPr>
              <a:t>来实现对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的写操作，对于读操作，</a:t>
            </a:r>
            <a:r>
              <a:rPr lang="en-US" sz="1400">
                <a:solidFill>
                  <a:srgbClr val="323232"/>
                </a:solidFill>
                <a:latin typeface="SimSun" panose="02010600030101010101" pitchFamily="2" charset="-122"/>
                <a:ea typeface="SimSun" panose="02010600030101010101" pitchFamily="2" charset="-122"/>
              </a:rPr>
              <a:t>QuorumJournalManager </a:t>
            </a:r>
            <a:r>
              <a:rPr lang="ja-JP" altLang="en-US" sz="1400">
                <a:solidFill>
                  <a:srgbClr val="323232"/>
                </a:solidFill>
                <a:latin typeface="SimSun" panose="02010600030101010101" pitchFamily="2" charset="-122"/>
                <a:ea typeface="SimSun" panose="02010600030101010101" pitchFamily="2" charset="-122"/>
              </a:rPr>
              <a:t>则是通过 </a:t>
            </a:r>
            <a:r>
              <a:rPr lang="en-US" sz="1400">
                <a:solidFill>
                  <a:srgbClr val="323232"/>
                </a:solidFill>
                <a:latin typeface="SimSun" panose="02010600030101010101" pitchFamily="2" charset="-122"/>
                <a:ea typeface="SimSun" panose="02010600030101010101" pitchFamily="2" charset="-122"/>
              </a:rPr>
              <a:t>Http </a:t>
            </a:r>
            <a:r>
              <a:rPr lang="ja-JP" altLang="en-US" sz="1400">
                <a:solidFill>
                  <a:srgbClr val="323232"/>
                </a:solidFill>
                <a:latin typeface="SimSun" panose="02010600030101010101" pitchFamily="2" charset="-122"/>
                <a:ea typeface="SimSun" panose="02010600030101010101" pitchFamily="2" charset="-122"/>
              </a:rPr>
              <a:t>接口从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上的 </a:t>
            </a:r>
            <a:r>
              <a:rPr lang="en-US" sz="1400">
                <a:solidFill>
                  <a:srgbClr val="323232"/>
                </a:solidFill>
                <a:latin typeface="SimSun" panose="02010600030101010101" pitchFamily="2" charset="-122"/>
                <a:ea typeface="SimSun" panose="02010600030101010101" pitchFamily="2" charset="-122"/>
              </a:rPr>
              <a:t>JournalNodeHttpServer </a:t>
            </a:r>
            <a:r>
              <a:rPr lang="ja-JP" altLang="en-US" sz="1400">
                <a:solidFill>
                  <a:srgbClr val="323232"/>
                </a:solidFill>
                <a:latin typeface="SimSun" panose="02010600030101010101" pitchFamily="2" charset="-122"/>
                <a:ea typeface="SimSun" panose="02010600030101010101" pitchFamily="2" charset="-122"/>
              </a:rPr>
              <a:t>读取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的数据。</a:t>
            </a:r>
          </a:p>
        </p:txBody>
      </p:sp>
      <p:sp>
        <p:nvSpPr>
          <p:cNvPr id="8" name="Rectangle 7">
            <a:extLst>
              <a:ext uri="{FF2B5EF4-FFF2-40B4-BE49-F238E27FC236}">
                <a16:creationId xmlns:a16="http://schemas.microsoft.com/office/drawing/2014/main" id="{8094C8A0-BE1A-D746-A06D-A30E1543374D}"/>
              </a:ext>
            </a:extLst>
          </p:cNvPr>
          <p:cNvSpPr/>
          <p:nvPr/>
        </p:nvSpPr>
        <p:spPr>
          <a:xfrm>
            <a:off x="1053735" y="1716508"/>
            <a:ext cx="10668001" cy="523220"/>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FileJournalManager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封装了对本地磁盘上的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文件的操作，不仅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在向本地磁盘上写入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的时候使用 </a:t>
            </a:r>
            <a:r>
              <a:rPr lang="en-US" sz="1400">
                <a:solidFill>
                  <a:srgbClr val="323232"/>
                </a:solidFill>
                <a:latin typeface="SimSun" panose="02010600030101010101" pitchFamily="2" charset="-122"/>
                <a:ea typeface="SimSun" panose="02010600030101010101" pitchFamily="2" charset="-122"/>
              </a:rPr>
              <a:t>FileJournalManager，JournalNode </a:t>
            </a:r>
            <a:r>
              <a:rPr lang="ja-JP" altLang="en-US" sz="1400">
                <a:solidFill>
                  <a:srgbClr val="323232"/>
                </a:solidFill>
                <a:latin typeface="SimSun" panose="02010600030101010101" pitchFamily="2" charset="-122"/>
                <a:ea typeface="SimSun" panose="02010600030101010101" pitchFamily="2" charset="-122"/>
              </a:rPr>
              <a:t>在向本地磁盘写入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的时候也复用了 </a:t>
            </a:r>
            <a:r>
              <a:rPr lang="en-US" sz="1400">
                <a:solidFill>
                  <a:srgbClr val="323232"/>
                </a:solidFill>
                <a:latin typeface="SimSun" panose="02010600030101010101" pitchFamily="2" charset="-122"/>
                <a:ea typeface="SimSun" panose="02010600030101010101" pitchFamily="2" charset="-122"/>
              </a:rPr>
              <a:t>FileJournalManager </a:t>
            </a:r>
            <a:r>
              <a:rPr lang="ja-JP" altLang="en-US" sz="1400">
                <a:solidFill>
                  <a:srgbClr val="323232"/>
                </a:solidFill>
                <a:latin typeface="SimSun" panose="02010600030101010101" pitchFamily="2" charset="-122"/>
                <a:ea typeface="SimSun" panose="02010600030101010101" pitchFamily="2" charset="-122"/>
              </a:rPr>
              <a:t>的代码和逻辑。</a:t>
            </a:r>
          </a:p>
        </p:txBody>
      </p:sp>
    </p:spTree>
    <p:extLst>
      <p:ext uri="{BB962C8B-B14F-4D97-AF65-F5344CB8AC3E}">
        <p14:creationId xmlns:p14="http://schemas.microsoft.com/office/powerpoint/2010/main" val="1092820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58240" y="0"/>
            <a:ext cx="4493538"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数据流</a:t>
            </a:r>
            <a:r>
              <a:rPr lang="zh-CN" altLang="en-US" sz="2800" dirty="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读取</a:t>
            </a:r>
            <a:endParaRPr lang="en-US" sz="2800" dirty="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EF178238-386D-6E42-914B-043F3292B561}"/>
              </a:ext>
            </a:extLst>
          </p:cNvPr>
          <p:cNvPicPr>
            <a:picLocks noChangeAspect="1"/>
          </p:cNvPicPr>
          <p:nvPr/>
        </p:nvPicPr>
        <p:blipFill>
          <a:blip r:embed="rId2"/>
          <a:stretch>
            <a:fillRect/>
          </a:stretch>
        </p:blipFill>
        <p:spPr>
          <a:xfrm>
            <a:off x="6780043" y="3579223"/>
            <a:ext cx="5411957" cy="3278777"/>
          </a:xfrm>
          <a:prstGeom prst="rect">
            <a:avLst/>
          </a:prstGeom>
        </p:spPr>
      </p:pic>
      <p:sp>
        <p:nvSpPr>
          <p:cNvPr id="5" name="Rectangle 4">
            <a:extLst>
              <a:ext uri="{FF2B5EF4-FFF2-40B4-BE49-F238E27FC236}">
                <a16:creationId xmlns:a16="http://schemas.microsoft.com/office/drawing/2014/main" id="{707B2E0E-C7ED-B04E-9DCD-D9C521071986}"/>
              </a:ext>
            </a:extLst>
          </p:cNvPr>
          <p:cNvSpPr/>
          <p:nvPr/>
        </p:nvSpPr>
        <p:spPr>
          <a:xfrm>
            <a:off x="1158240" y="476114"/>
            <a:ext cx="10972800" cy="3046988"/>
          </a:xfrm>
          <a:prstGeom prst="rect">
            <a:avLst/>
          </a:prstGeom>
        </p:spPr>
        <p:txBody>
          <a:bodyPr wrap="square">
            <a:spAutoFit/>
          </a:bodyPr>
          <a:lstStyle/>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使用</a:t>
            </a:r>
            <a:r>
              <a:rPr lang="en-US" sz="1600" b="0" i="0" dirty="0">
                <a:solidFill>
                  <a:srgbClr val="3D464D"/>
                </a:solidFill>
                <a:effectLst/>
                <a:latin typeface="SimSun" panose="02010600030101010101" pitchFamily="2" charset="-122"/>
                <a:ea typeface="SimSun" panose="02010600030101010101" pitchFamily="2" charset="-122"/>
              </a:rPr>
              <a:t>HDFS</a:t>
            </a:r>
            <a:r>
              <a:rPr lang="ja-JP" altLang="en-US" sz="1600" b="0" i="0">
                <a:solidFill>
                  <a:srgbClr val="3D464D"/>
                </a:solidFill>
                <a:effectLst/>
                <a:latin typeface="SimSun" panose="02010600030101010101" pitchFamily="2" charset="-122"/>
                <a:ea typeface="SimSun" panose="02010600030101010101" pitchFamily="2" charset="-122"/>
              </a:rPr>
              <a:t>提供的客户端</a:t>
            </a:r>
            <a:r>
              <a:rPr lang="en-US" sz="1600" b="0" i="0" dirty="0">
                <a:solidFill>
                  <a:srgbClr val="3D464D"/>
                </a:solidFill>
                <a:effectLst/>
                <a:latin typeface="SimSun" panose="02010600030101010101" pitchFamily="2" charset="-122"/>
                <a:ea typeface="SimSun" panose="02010600030101010101" pitchFamily="2" charset="-122"/>
              </a:rPr>
              <a:t>Client， </a:t>
            </a:r>
            <a:r>
              <a:rPr lang="ja-JP" altLang="en-US" sz="1600" b="0" i="0">
                <a:solidFill>
                  <a:srgbClr val="3D464D"/>
                </a:solidFill>
                <a:effectLst/>
                <a:latin typeface="SimSun" panose="02010600030101010101" pitchFamily="2" charset="-122"/>
                <a:ea typeface="SimSun" panose="02010600030101010101" pitchFamily="2" charset="-122"/>
              </a:rPr>
              <a:t>向远程的</a:t>
            </a:r>
            <a:r>
              <a:rPr lang="en-US" sz="1600" b="0" i="0" dirty="0" err="1">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发起</a:t>
            </a:r>
            <a:r>
              <a:rPr lang="en-US" sz="1600" b="0" i="0" dirty="0">
                <a:solidFill>
                  <a:srgbClr val="3D464D"/>
                </a:solidFill>
                <a:effectLst/>
                <a:latin typeface="SimSun" panose="02010600030101010101" pitchFamily="2" charset="-122"/>
                <a:ea typeface="SimSun" panose="02010600030101010101" pitchFamily="2" charset="-122"/>
              </a:rPr>
              <a:t>RPC</a:t>
            </a:r>
            <a:r>
              <a:rPr lang="ja-JP" altLang="en-US" sz="1600" b="0" i="0">
                <a:solidFill>
                  <a:srgbClr val="3D464D"/>
                </a:solidFill>
                <a:effectLst/>
                <a:latin typeface="SimSun" panose="02010600030101010101" pitchFamily="2" charset="-122"/>
                <a:ea typeface="SimSun" panose="02010600030101010101" pitchFamily="2" charset="-122"/>
              </a:rPr>
              <a:t>请求；</a:t>
            </a:r>
            <a:endParaRPr lang="en-US" altLang="ja-JP" sz="1600" b="0" i="0" dirty="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en-US" sz="1600" b="0" i="0" dirty="0" err="1">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会视情况返回文件的部分或者全部</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列表， 对于每个</a:t>
            </a:r>
            <a:r>
              <a:rPr lang="en-US" sz="1600" b="0" i="0" dirty="0">
                <a:solidFill>
                  <a:srgbClr val="3D464D"/>
                </a:solidFill>
                <a:effectLst/>
                <a:latin typeface="SimSun" panose="02010600030101010101" pitchFamily="2" charset="-122"/>
                <a:ea typeface="SimSun" panose="02010600030101010101" pitchFamily="2" charset="-122"/>
              </a:rPr>
              <a:t>block， </a:t>
            </a:r>
            <a:r>
              <a:rPr lang="en-US" sz="1600" b="0" i="0" dirty="0" err="1">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都会返回有该</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拷贝的</a:t>
            </a:r>
            <a:r>
              <a:rPr lang="en-US" sz="1600" b="0" i="0" dirty="0" err="1">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地址；</a:t>
            </a:r>
            <a:endParaRPr lang="en-US" altLang="ja-JP" sz="1600" b="0" i="0" dirty="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客户端</a:t>
            </a:r>
            <a:r>
              <a:rPr lang="en-US" sz="1600" b="0" i="0" dirty="0">
                <a:solidFill>
                  <a:srgbClr val="3D464D"/>
                </a:solidFill>
                <a:effectLst/>
                <a:latin typeface="SimSun" panose="02010600030101010101" pitchFamily="2" charset="-122"/>
                <a:ea typeface="SimSun" panose="02010600030101010101" pitchFamily="2" charset="-122"/>
              </a:rPr>
              <a:t>Client</a:t>
            </a:r>
            <a:r>
              <a:rPr lang="ja-JP" altLang="en-US" sz="1600" b="0" i="0">
                <a:solidFill>
                  <a:srgbClr val="3D464D"/>
                </a:solidFill>
                <a:effectLst/>
                <a:latin typeface="SimSun" panose="02010600030101010101" pitchFamily="2" charset="-122"/>
                <a:ea typeface="SimSun" panose="02010600030101010101" pitchFamily="2" charset="-122"/>
              </a:rPr>
              <a:t>会选取离客户端最近的</a:t>
            </a:r>
            <a:r>
              <a:rPr lang="en-US" sz="1600" b="0" i="0" dirty="0" err="1">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来读取</a:t>
            </a:r>
            <a:r>
              <a:rPr lang="en-US" sz="1600" b="0" i="0" dirty="0">
                <a:solidFill>
                  <a:srgbClr val="3D464D"/>
                </a:solidFill>
                <a:effectLst/>
                <a:latin typeface="SimSun" panose="02010600030101010101" pitchFamily="2" charset="-122"/>
                <a:ea typeface="SimSun" panose="02010600030101010101" pitchFamily="2" charset="-122"/>
              </a:rPr>
              <a:t>block； </a:t>
            </a:r>
            <a:r>
              <a:rPr lang="ja-JP" altLang="en-US" sz="1600" b="0" i="0">
                <a:solidFill>
                  <a:srgbClr val="3D464D"/>
                </a:solidFill>
                <a:effectLst/>
                <a:latin typeface="SimSun" panose="02010600030101010101" pitchFamily="2" charset="-122"/>
                <a:ea typeface="SimSun" panose="02010600030101010101" pitchFamily="2" charset="-122"/>
              </a:rPr>
              <a:t>如果客户端本身就是</a:t>
            </a:r>
            <a:r>
              <a:rPr lang="en-US" sz="1600" b="0" i="0" dirty="0" err="1">
                <a:solidFill>
                  <a:srgbClr val="3D464D"/>
                </a:solidFill>
                <a:effectLst/>
                <a:latin typeface="SimSun" panose="02010600030101010101" pitchFamily="2" charset="-122"/>
                <a:ea typeface="SimSun" panose="02010600030101010101" pitchFamily="2" charset="-122"/>
              </a:rPr>
              <a:t>DataNode</a:t>
            </a:r>
            <a:r>
              <a:rPr lang="en-US" sz="1600" b="0" i="0" dirty="0">
                <a:solidFill>
                  <a:srgbClr val="3D464D"/>
                </a:solidFill>
                <a:effectLst/>
                <a:latin typeface="SimSun" panose="02010600030101010101" pitchFamily="2" charset="-122"/>
                <a:ea typeface="SimSun" panose="02010600030101010101" pitchFamily="2" charset="-122"/>
              </a:rPr>
              <a:t>， </a:t>
            </a:r>
            <a:r>
              <a:rPr lang="ja-JP" altLang="en-US" sz="1600" b="0" i="0">
                <a:solidFill>
                  <a:srgbClr val="3D464D"/>
                </a:solidFill>
                <a:effectLst/>
                <a:latin typeface="SimSun" panose="02010600030101010101" pitchFamily="2" charset="-122"/>
                <a:ea typeface="SimSun" panose="02010600030101010101" pitchFamily="2" charset="-122"/>
              </a:rPr>
              <a:t>那么将从本地直接获取数据；</a:t>
            </a:r>
            <a:endParaRPr lang="en-US" altLang="ja-JP" sz="1600" b="0" i="0" dirty="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读取完当前</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的数据后， 关闭当前的</a:t>
            </a:r>
            <a:r>
              <a:rPr lang="en-US" sz="1600" b="0" i="0" dirty="0" err="1">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链接， 并为读取下一个</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寻找最佳的</a:t>
            </a:r>
            <a:r>
              <a:rPr lang="en-US" sz="1600" b="0" i="0" dirty="0" err="1">
                <a:solidFill>
                  <a:srgbClr val="3D464D"/>
                </a:solidFill>
                <a:effectLst/>
                <a:latin typeface="SimSun" panose="02010600030101010101" pitchFamily="2" charset="-122"/>
                <a:ea typeface="SimSun" panose="02010600030101010101" pitchFamily="2" charset="-122"/>
              </a:rPr>
              <a:t>DataNode</a:t>
            </a:r>
            <a:r>
              <a:rPr lang="en-US" sz="1600" b="0" i="0" dirty="0">
                <a:solidFill>
                  <a:srgbClr val="3D464D"/>
                </a:solidFill>
                <a:effectLst/>
                <a:latin typeface="SimSun" panose="02010600030101010101" pitchFamily="2" charset="-122"/>
                <a:ea typeface="SimSun" panose="02010600030101010101" pitchFamily="2" charset="-122"/>
              </a:rPr>
              <a:t>；</a:t>
            </a:r>
            <a:r>
              <a:rPr lang="ja-JP" altLang="en-US" sz="1600" b="0" i="0">
                <a:solidFill>
                  <a:srgbClr val="3D464D"/>
                </a:solidFill>
                <a:effectLst/>
                <a:latin typeface="SimSun" panose="02010600030101010101" pitchFamily="2" charset="-122"/>
                <a:ea typeface="SimSun" panose="02010600030101010101" pitchFamily="2" charset="-122"/>
              </a:rPr>
              <a:t>以上这些步骤对于客户端来说都是透明的。</a:t>
            </a:r>
            <a:endParaRPr lang="en-US" altLang="ja-JP" sz="1600" b="0" i="0" dirty="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当读完列表</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后， 且文件读取还没有结束， 客户端会继续向</a:t>
            </a:r>
            <a:r>
              <a:rPr lang="en-US" sz="1600" b="0" i="0" dirty="0" err="1">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获取下一批的</a:t>
            </a:r>
            <a:r>
              <a:rPr lang="en-US" sz="1600" b="0" i="0" dirty="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列表；</a:t>
            </a:r>
          </a:p>
        </p:txBody>
      </p:sp>
      <p:sp>
        <p:nvSpPr>
          <p:cNvPr id="6" name="TextBox 5">
            <a:extLst>
              <a:ext uri="{FF2B5EF4-FFF2-40B4-BE49-F238E27FC236}">
                <a16:creationId xmlns:a16="http://schemas.microsoft.com/office/drawing/2014/main" id="{748F0A9F-5AA4-864E-8BF8-B7122BC663B3}"/>
              </a:ext>
            </a:extLst>
          </p:cNvPr>
          <p:cNvSpPr txBox="1"/>
          <p:nvPr/>
        </p:nvSpPr>
        <p:spPr>
          <a:xfrm>
            <a:off x="418011" y="3692434"/>
            <a:ext cx="1210588" cy="338554"/>
          </a:xfrm>
          <a:prstGeom prst="rect">
            <a:avLst/>
          </a:prstGeom>
          <a:noFill/>
        </p:spPr>
        <p:txBody>
          <a:bodyPr wrap="none" rtlCol="0">
            <a:spAutoFit/>
          </a:bodyPr>
          <a:lstStyle/>
          <a:p>
            <a:r>
              <a:rPr lang="ja-JP" altLang="en-US" sz="1600">
                <a:latin typeface="SimSun" panose="02010600030101010101" pitchFamily="2" charset="-122"/>
                <a:ea typeface="SimSun" panose="02010600030101010101" pitchFamily="2" charset="-122"/>
              </a:rPr>
              <a:t>异常处理</a:t>
            </a:r>
            <a:r>
              <a:rPr lang="zh-CN" altLang="en-US" sz="1600">
                <a:latin typeface="SimSun" panose="02010600030101010101" pitchFamily="2" charset="-122"/>
                <a:ea typeface="SimSun" panose="02010600030101010101" pitchFamily="2" charset="-122"/>
              </a:rPr>
              <a:t>：</a:t>
            </a:r>
            <a:endParaRPr lang="en-US" sz="1600">
              <a:latin typeface="SimSun" panose="02010600030101010101" pitchFamily="2" charset="-122"/>
              <a:ea typeface="SimSun" panose="02010600030101010101" pitchFamily="2" charset="-122"/>
            </a:endParaRPr>
          </a:p>
        </p:txBody>
      </p:sp>
      <p:sp>
        <p:nvSpPr>
          <p:cNvPr id="7" name="Rectangle 6">
            <a:extLst>
              <a:ext uri="{FF2B5EF4-FFF2-40B4-BE49-F238E27FC236}">
                <a16:creationId xmlns:a16="http://schemas.microsoft.com/office/drawing/2014/main" id="{131C7ED8-302D-3D48-8FFE-8198FCB0C1EE}"/>
              </a:ext>
            </a:extLst>
          </p:cNvPr>
          <p:cNvSpPr/>
          <p:nvPr/>
        </p:nvSpPr>
        <p:spPr>
          <a:xfrm>
            <a:off x="418011" y="4202948"/>
            <a:ext cx="6096000" cy="1569660"/>
          </a:xfrm>
          <a:prstGeom prst="rect">
            <a:avLst/>
          </a:prstGeom>
        </p:spPr>
        <p:txBody>
          <a:bodyPr>
            <a:spAutoFit/>
          </a:bodyPr>
          <a:lstStyle/>
          <a:p>
            <a:r>
              <a:rPr lang="ja-JP" altLang="en-US" sz="1600" i="0">
                <a:solidFill>
                  <a:srgbClr val="3D464D"/>
                </a:solidFill>
                <a:effectLst/>
                <a:latin typeface="SimSun" panose="02010600030101010101" pitchFamily="2" charset="-122"/>
                <a:ea typeface="SimSun" panose="02010600030101010101" pitchFamily="2" charset="-122"/>
              </a:rPr>
              <a:t>如果客户端和所连接的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在读取时出现故障，那么它就会去尝试连接存储这个块的下一个最近的</a:t>
            </a:r>
            <a:r>
              <a:rPr lang="en-US" sz="1600" i="0" dirty="0" err="1">
                <a:solidFill>
                  <a:srgbClr val="3D464D"/>
                </a:solidFill>
                <a:effectLst/>
                <a:latin typeface="SimSun" panose="02010600030101010101" pitchFamily="2" charset="-122"/>
                <a:ea typeface="SimSun" panose="02010600030101010101" pitchFamily="2" charset="-122"/>
              </a:rPr>
              <a:t>DataNode</a:t>
            </a:r>
            <a:r>
              <a:rPr lang="en-US" sz="1600" i="0" dirty="0">
                <a:solidFill>
                  <a:srgbClr val="3D464D"/>
                </a:solidFill>
                <a:effectLst/>
                <a:latin typeface="SimSun" panose="02010600030101010101" pitchFamily="2" charset="-122"/>
                <a:ea typeface="SimSun" panose="02010600030101010101" pitchFamily="2" charset="-122"/>
              </a:rPr>
              <a:t>，</a:t>
            </a:r>
            <a:r>
              <a:rPr lang="ja-JP" altLang="en-US" sz="1600" i="0">
                <a:solidFill>
                  <a:srgbClr val="3D464D"/>
                </a:solidFill>
                <a:effectLst/>
                <a:latin typeface="SimSun" panose="02010600030101010101" pitchFamily="2" charset="-122"/>
                <a:ea typeface="SimSun" panose="02010600030101010101" pitchFamily="2" charset="-122"/>
              </a:rPr>
              <a:t>同时它会记录这个节点的故障，以免后面再次连接该节点。客户端还会验证从</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传送过来的数据校验和。如果发现一个损坏块，那么客户端将再尝试从别的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读取数据块，向</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报告这个信息，</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也会更新保存的文件信息。</a:t>
            </a:r>
            <a:endParaRPr lang="en-US" sz="16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29261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E5B92B-DF0C-CA4F-81DB-A022D15D24FA}"/>
              </a:ext>
            </a:extLst>
          </p:cNvPr>
          <p:cNvSpPr txBox="1"/>
          <p:nvPr/>
        </p:nvSpPr>
        <p:spPr>
          <a:xfrm>
            <a:off x="1250730" y="29708"/>
            <a:ext cx="4493538"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数据流</a:t>
            </a:r>
            <a:r>
              <a:rPr lang="zh-CN" altLang="en-US" sz="2800" dirty="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写入</a:t>
            </a:r>
            <a:endParaRPr lang="en-US" sz="2800" dirty="0">
              <a:latin typeface="SimSun" panose="02010600030101010101" pitchFamily="2" charset="-122"/>
              <a:ea typeface="SimSun" panose="02010600030101010101" pitchFamily="2" charset="-122"/>
            </a:endParaRPr>
          </a:p>
        </p:txBody>
      </p:sp>
      <p:pic>
        <p:nvPicPr>
          <p:cNvPr id="3" name="Picture 2">
            <a:extLst>
              <a:ext uri="{FF2B5EF4-FFF2-40B4-BE49-F238E27FC236}">
                <a16:creationId xmlns:a16="http://schemas.microsoft.com/office/drawing/2014/main" id="{186F7FC1-51AC-AD40-904B-1F02CF090BEB}"/>
              </a:ext>
            </a:extLst>
          </p:cNvPr>
          <p:cNvPicPr>
            <a:picLocks noChangeAspect="1"/>
          </p:cNvPicPr>
          <p:nvPr/>
        </p:nvPicPr>
        <p:blipFill>
          <a:blip r:embed="rId2"/>
          <a:stretch>
            <a:fillRect/>
          </a:stretch>
        </p:blipFill>
        <p:spPr>
          <a:xfrm>
            <a:off x="7668441" y="4150350"/>
            <a:ext cx="4523559" cy="2707650"/>
          </a:xfrm>
          <a:prstGeom prst="rect">
            <a:avLst/>
          </a:prstGeom>
        </p:spPr>
      </p:pic>
      <p:sp>
        <p:nvSpPr>
          <p:cNvPr id="4" name="Rectangle 3">
            <a:extLst>
              <a:ext uri="{FF2B5EF4-FFF2-40B4-BE49-F238E27FC236}">
                <a16:creationId xmlns:a16="http://schemas.microsoft.com/office/drawing/2014/main" id="{76136E6E-C584-BD43-8122-A4F191FB349B}"/>
              </a:ext>
            </a:extLst>
          </p:cNvPr>
          <p:cNvSpPr/>
          <p:nvPr/>
        </p:nvSpPr>
        <p:spPr>
          <a:xfrm>
            <a:off x="1250730" y="552928"/>
            <a:ext cx="10885714" cy="3785652"/>
          </a:xfrm>
          <a:prstGeom prst="rect">
            <a:avLst/>
          </a:prstGeom>
        </p:spPr>
        <p:txBody>
          <a:bodyPr wrap="square">
            <a:spAutoFit/>
          </a:bodyPr>
          <a:lstStyle/>
          <a:p>
            <a:r>
              <a:rPr lang="en-US" altLang="zh-CN" sz="1600" i="0" dirty="0">
                <a:solidFill>
                  <a:srgbClr val="3D464D"/>
                </a:solidFill>
                <a:effectLst/>
                <a:latin typeface="SimSun" panose="02010600030101010101" pitchFamily="2" charset="-122"/>
                <a:ea typeface="SimSun" panose="02010600030101010101" pitchFamily="2" charset="-122"/>
              </a:rPr>
              <a:t>1</a:t>
            </a:r>
            <a:r>
              <a:rPr lang="zh-CN" altLang="en-US" sz="1600" i="0" dirty="0">
                <a:solidFill>
                  <a:srgbClr val="3D464D"/>
                </a:solidFill>
                <a:effectLst/>
                <a:latin typeface="SimSun" panose="02010600030101010101" pitchFamily="2" charset="-122"/>
                <a:ea typeface="SimSun" panose="02010600030101010101" pitchFamily="2" charset="-122"/>
              </a:rPr>
              <a:t>、</a:t>
            </a:r>
            <a:r>
              <a:rPr lang="ja-JP" altLang="en-US" sz="1600" i="0">
                <a:solidFill>
                  <a:srgbClr val="3D464D"/>
                </a:solidFill>
                <a:effectLst/>
                <a:latin typeface="SimSun" panose="02010600030101010101" pitchFamily="2" charset="-122"/>
                <a:ea typeface="SimSun" panose="02010600030101010101" pitchFamily="2" charset="-122"/>
              </a:rPr>
              <a:t>客户端调用</a:t>
            </a:r>
            <a:r>
              <a:rPr lang="en-US" sz="1600" i="0" dirty="0">
                <a:solidFill>
                  <a:srgbClr val="3D464D"/>
                </a:solidFill>
                <a:effectLst/>
                <a:latin typeface="SimSun" panose="02010600030101010101" pitchFamily="2" charset="-122"/>
                <a:ea typeface="SimSun" panose="02010600030101010101" pitchFamily="2" charset="-122"/>
              </a:rPr>
              <a:t>create</a:t>
            </a:r>
            <a:r>
              <a:rPr lang="ja-JP" altLang="en-US" sz="1600" i="0">
                <a:solidFill>
                  <a:srgbClr val="3D464D"/>
                </a:solidFill>
                <a:effectLst/>
                <a:latin typeface="SimSun" panose="02010600030101010101" pitchFamily="2" charset="-122"/>
                <a:ea typeface="SimSun" panose="02010600030101010101" pitchFamily="2" charset="-122"/>
              </a:rPr>
              <a:t>来新建文件。</a:t>
            </a:r>
          </a:p>
          <a:p>
            <a:r>
              <a:rPr lang="en-US" altLang="zh-CN" sz="1600" dirty="0">
                <a:solidFill>
                  <a:srgbClr val="333333"/>
                </a:solidFill>
                <a:latin typeface="SimSun" panose="02010600030101010101" pitchFamily="2" charset="-122"/>
                <a:ea typeface="SimSun" panose="02010600030101010101" pitchFamily="2" charset="-122"/>
              </a:rPr>
              <a:t>2</a:t>
            </a:r>
            <a:r>
              <a:rPr lang="zh-CN" altLang="en-US" sz="1600" dirty="0">
                <a:solidFill>
                  <a:srgbClr val="333333"/>
                </a:solidFill>
                <a:latin typeface="SimSun" panose="02010600030101010101" pitchFamily="2" charset="-122"/>
                <a:ea typeface="SimSun" panose="02010600030101010101" pitchFamily="2" charset="-122"/>
              </a:rPr>
              <a:t>、</a:t>
            </a:r>
            <a:r>
              <a:rPr lang="en-US" sz="1600" i="0" dirty="0" err="1">
                <a:solidFill>
                  <a:srgbClr val="333333"/>
                </a:solidFill>
                <a:effectLst/>
                <a:latin typeface="SimSun" panose="02010600030101010101" pitchFamily="2" charset="-122"/>
                <a:ea typeface="SimSun" panose="02010600030101010101" pitchFamily="2" charset="-122"/>
              </a:rPr>
              <a:t>DistributedFileSystem</a:t>
            </a:r>
            <a:r>
              <a:rPr lang="ja-JP" altLang="en-US" sz="1600" i="0">
                <a:solidFill>
                  <a:srgbClr val="333333"/>
                </a:solidFill>
                <a:effectLst/>
                <a:latin typeface="SimSun" panose="02010600030101010101" pitchFamily="2" charset="-122"/>
                <a:ea typeface="SimSun" panose="02010600030101010101" pitchFamily="2" charset="-122"/>
              </a:rPr>
              <a:t>通过</a:t>
            </a:r>
            <a:r>
              <a:rPr lang="en-US" sz="1600" i="0" dirty="0">
                <a:solidFill>
                  <a:srgbClr val="333333"/>
                </a:solidFill>
                <a:effectLst/>
                <a:latin typeface="SimSun" panose="02010600030101010101" pitchFamily="2" charset="-122"/>
                <a:ea typeface="SimSun" panose="02010600030101010101" pitchFamily="2" charset="-122"/>
              </a:rPr>
              <a:t>RPC</a:t>
            </a:r>
            <a:r>
              <a:rPr lang="ja-JP" altLang="en-US" sz="1600" i="0">
                <a:solidFill>
                  <a:srgbClr val="333333"/>
                </a:solidFill>
                <a:effectLst/>
                <a:latin typeface="SimSun" panose="02010600030101010101" pitchFamily="2" charset="-122"/>
                <a:ea typeface="SimSun" panose="02010600030101010101" pitchFamily="2" charset="-122"/>
              </a:rPr>
              <a:t>调用在</a:t>
            </a:r>
            <a:r>
              <a:rPr lang="en-US" sz="1600" i="0" dirty="0" err="1">
                <a:solidFill>
                  <a:srgbClr val="333333"/>
                </a:solidFill>
                <a:effectLst/>
                <a:latin typeface="SimSun" panose="02010600030101010101" pitchFamily="2" charset="-122"/>
                <a:ea typeface="SimSun" panose="02010600030101010101" pitchFamily="2" charset="-122"/>
              </a:rPr>
              <a:t>NameNode</a:t>
            </a:r>
            <a:r>
              <a:rPr lang="ja-JP" altLang="en-US" sz="1600" i="0">
                <a:solidFill>
                  <a:srgbClr val="333333"/>
                </a:solidFill>
                <a:effectLst/>
                <a:latin typeface="SimSun" panose="02010600030101010101" pitchFamily="2" charset="-122"/>
                <a:ea typeface="SimSun" panose="02010600030101010101" pitchFamily="2" charset="-122"/>
              </a:rPr>
              <a:t>的文件系统命名空间中</a:t>
            </a:r>
            <a:r>
              <a:rPr lang="ja-JP" altLang="en-US" sz="1600" i="0">
                <a:solidFill>
                  <a:srgbClr val="3D464D"/>
                </a:solidFill>
                <a:effectLst/>
                <a:latin typeface="SimSun" panose="02010600030101010101" pitchFamily="2" charset="-122"/>
                <a:ea typeface="SimSun" panose="02010600030101010101" pitchFamily="2" charset="-122"/>
              </a:rPr>
              <a:t>创建一个新文件</a:t>
            </a:r>
            <a:r>
              <a:rPr lang="ja-JP" altLang="en-US" sz="1600" i="0">
                <a:solidFill>
                  <a:srgbClr val="333333"/>
                </a:solidFill>
                <a:effectLst/>
                <a:latin typeface="SimSun" panose="02010600030101010101" pitchFamily="2" charset="-122"/>
                <a:ea typeface="SimSun" panose="02010600030101010101" pitchFamily="2" charset="-122"/>
              </a:rPr>
              <a:t>，此时还没有相关的</a:t>
            </a:r>
            <a:r>
              <a:rPr lang="en-US" sz="1600" i="0" dirty="0" err="1">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与之相关。</a:t>
            </a:r>
            <a:endParaRPr lang="ja-JP" altLang="en-US" sz="1600" i="0">
              <a:solidFill>
                <a:srgbClr val="3D464D"/>
              </a:solidFill>
              <a:effectLst/>
              <a:latin typeface="SimSun" panose="02010600030101010101" pitchFamily="2" charset="-122"/>
              <a:ea typeface="SimSun" panose="02010600030101010101" pitchFamily="2" charset="-122"/>
            </a:endParaRPr>
          </a:p>
          <a:p>
            <a:r>
              <a:rPr lang="en-US" altLang="ja-JP" sz="1600" i="0" dirty="0">
                <a:solidFill>
                  <a:srgbClr val="3D464D"/>
                </a:solidFill>
                <a:effectLst/>
                <a:latin typeface="SimSun" panose="02010600030101010101" pitchFamily="2" charset="-122"/>
                <a:ea typeface="SimSun" panose="02010600030101010101" pitchFamily="2" charset="-122"/>
              </a:rPr>
              <a:t>3</a:t>
            </a:r>
            <a:r>
              <a:rPr lang="zh-CN" altLang="en-US" sz="1600" dirty="0">
                <a:solidFill>
                  <a:srgbClr val="3D464D"/>
                </a:solidFill>
                <a:latin typeface="SimSun" panose="02010600030101010101" pitchFamily="2" charset="-122"/>
                <a:ea typeface="SimSun" panose="02010600030101010101" pitchFamily="2" charset="-122"/>
              </a:rPr>
              <a:t>、</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会通过多种验证保证新的文件不存在文件系统中，并且确保请求客户端拥有创建文件的权限。当所有验证通过时，</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会创建一个新文件的记录，</a:t>
            </a:r>
            <a:r>
              <a:rPr lang="ja-JP" altLang="en-US" sz="1600" i="0">
                <a:solidFill>
                  <a:srgbClr val="FF0000"/>
                </a:solidFill>
                <a:effectLst/>
                <a:latin typeface="SimSun" panose="02010600030101010101" pitchFamily="2" charset="-122"/>
                <a:ea typeface="SimSun" panose="02010600030101010101" pitchFamily="2" charset="-122"/>
              </a:rPr>
              <a:t>如果创建失败</a:t>
            </a:r>
            <a:r>
              <a:rPr lang="ja-JP" altLang="en-US" sz="1600" i="0">
                <a:solidFill>
                  <a:srgbClr val="3D464D"/>
                </a:solidFill>
                <a:effectLst/>
                <a:latin typeface="SimSun" panose="02010600030101010101" pitchFamily="2" charset="-122"/>
                <a:ea typeface="SimSun" panose="02010600030101010101" pitchFamily="2" charset="-122"/>
              </a:rPr>
              <a:t>，则抛出一个</a:t>
            </a:r>
            <a:r>
              <a:rPr lang="en-US" sz="1600" i="0" dirty="0" err="1">
                <a:solidFill>
                  <a:srgbClr val="3D464D"/>
                </a:solidFill>
                <a:effectLst/>
                <a:latin typeface="SimSun" panose="02010600030101010101" pitchFamily="2" charset="-122"/>
                <a:ea typeface="SimSun" panose="02010600030101010101" pitchFamily="2" charset="-122"/>
              </a:rPr>
              <a:t>IOException</a:t>
            </a:r>
            <a:r>
              <a:rPr lang="ja-JP" altLang="en-US" sz="1600" i="0">
                <a:solidFill>
                  <a:srgbClr val="3D464D"/>
                </a:solidFill>
                <a:effectLst/>
                <a:latin typeface="SimSun" panose="02010600030101010101" pitchFamily="2" charset="-122"/>
                <a:ea typeface="SimSun" panose="02010600030101010101" pitchFamily="2" charset="-122"/>
              </a:rPr>
              <a:t>异常；如果成功</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能够掌握集群</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整体状况，分配数据块后，</a:t>
            </a:r>
            <a:r>
              <a:rPr lang="ja-JP" altLang="en-US" sz="1600" i="0">
                <a:solidFill>
                  <a:srgbClr val="FF0000"/>
                </a:solidFill>
                <a:effectLst/>
                <a:latin typeface="SimSun" panose="02010600030101010101" pitchFamily="2" charset="-122"/>
                <a:ea typeface="SimSun" panose="02010600030101010101" pitchFamily="2" charset="-122"/>
              </a:rPr>
              <a:t>连同</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列表信息返回给客户端；</a:t>
            </a:r>
          </a:p>
          <a:p>
            <a:r>
              <a:rPr lang="en-US" altLang="ja-JP" sz="1600" i="0" dirty="0">
                <a:solidFill>
                  <a:srgbClr val="333333"/>
                </a:solidFill>
                <a:effectLst/>
                <a:latin typeface="SimSun" panose="02010600030101010101" pitchFamily="2" charset="-122"/>
                <a:ea typeface="SimSun" panose="02010600030101010101" pitchFamily="2" charset="-122"/>
              </a:rPr>
              <a:t>4</a:t>
            </a:r>
            <a:r>
              <a:rPr lang="zh-CN" altLang="en-US" sz="1600" dirty="0">
                <a:solidFill>
                  <a:srgbClr val="333333"/>
                </a:solidFill>
                <a:latin typeface="SimSun" panose="02010600030101010101" pitchFamily="2" charset="-122"/>
                <a:ea typeface="SimSun" panose="02010600030101010101" pitchFamily="2" charset="-122"/>
              </a:rPr>
              <a:t>、</a:t>
            </a:r>
            <a:r>
              <a:rPr lang="ja-JP" altLang="en-US" sz="1600" i="0">
                <a:solidFill>
                  <a:srgbClr val="333333"/>
                </a:solidFill>
                <a:effectLst/>
                <a:latin typeface="SimSun" panose="02010600030101010101" pitchFamily="2" charset="-122"/>
                <a:ea typeface="SimSun" panose="02010600030101010101" pitchFamily="2" charset="-122"/>
              </a:rPr>
              <a:t>当客户端写入数据时，</a:t>
            </a:r>
            <a:r>
              <a:rPr lang="en-US" sz="1600" i="0" dirty="0" err="1">
                <a:solidFill>
                  <a:srgbClr val="3D464D"/>
                </a:solidFill>
                <a:effectLst/>
                <a:latin typeface="SimSun" panose="02010600030101010101" pitchFamily="2" charset="-122"/>
                <a:ea typeface="SimSun" panose="02010600030101010101" pitchFamily="2" charset="-122"/>
              </a:rPr>
              <a:t>DFSOutputStream</a:t>
            </a:r>
            <a:r>
              <a:rPr lang="ja-JP" altLang="en-US" sz="1600" i="0">
                <a:solidFill>
                  <a:srgbClr val="3D464D"/>
                </a:solidFill>
                <a:effectLst/>
                <a:latin typeface="SimSun" panose="02010600030101010101" pitchFamily="2" charset="-122"/>
                <a:ea typeface="SimSun" panose="02010600030101010101" pitchFamily="2" charset="-122"/>
              </a:rPr>
              <a:t>会将文件分割成数据包</a:t>
            </a:r>
            <a:r>
              <a:rPr lang="ja-JP" altLang="en-US" sz="1600" i="0">
                <a:solidFill>
                  <a:srgbClr val="333333"/>
                </a:solidFill>
                <a:effectLst/>
                <a:latin typeface="SimSun" panose="02010600030101010101" pitchFamily="2" charset="-122"/>
                <a:ea typeface="SimSun" panose="02010600030101010101" pitchFamily="2" charset="-122"/>
              </a:rPr>
              <a:t>，然后放入一个内部队列，我们称为“</a:t>
            </a:r>
            <a:r>
              <a:rPr lang="ja-JP" altLang="en-US" sz="1600" i="0">
                <a:solidFill>
                  <a:srgbClr val="3D464D"/>
                </a:solidFill>
                <a:effectLst/>
                <a:latin typeface="SimSun" panose="02010600030101010101" pitchFamily="2" charset="-122"/>
                <a:ea typeface="SimSun" panose="02010600030101010101" pitchFamily="2" charset="-122"/>
              </a:rPr>
              <a:t>数据队列（</a:t>
            </a:r>
            <a:r>
              <a:rPr lang="en-US" sz="1600" i="0" dirty="0">
                <a:solidFill>
                  <a:srgbClr val="FF0000"/>
                </a:solidFill>
                <a:effectLst/>
                <a:latin typeface="SimSun" panose="02010600030101010101" pitchFamily="2" charset="-122"/>
                <a:ea typeface="SimSun" panose="02010600030101010101" pitchFamily="2" charset="-122"/>
              </a:rPr>
              <a:t>data queue</a:t>
            </a:r>
            <a:r>
              <a:rPr lang="en-US" sz="1600" i="0" dirty="0">
                <a:solidFill>
                  <a:srgbClr val="3D464D"/>
                </a:solidFill>
                <a:effectLst/>
                <a:latin typeface="SimSun" panose="02010600030101010101" pitchFamily="2" charset="-122"/>
                <a:ea typeface="SimSun" panose="02010600030101010101" pitchFamily="2" charset="-122"/>
              </a:rPr>
              <a:t>）</a:t>
            </a:r>
            <a:r>
              <a:rPr lang="en-US" sz="1600" i="0" dirty="0">
                <a:solidFill>
                  <a:srgbClr val="333333"/>
                </a:solidFill>
                <a:effectLst/>
                <a:latin typeface="SimSun" panose="02010600030101010101" pitchFamily="2" charset="-122"/>
                <a:ea typeface="SimSun" panose="02010600030101010101" pitchFamily="2" charset="-122"/>
              </a:rPr>
              <a:t>”。</a:t>
            </a:r>
            <a:r>
              <a:rPr lang="en-US" sz="1600" i="0" dirty="0" err="1">
                <a:solidFill>
                  <a:srgbClr val="333333"/>
                </a:solidFill>
                <a:effectLst/>
                <a:latin typeface="SimSun" panose="02010600030101010101" pitchFamily="2" charset="-122"/>
                <a:ea typeface="SimSun" panose="02010600030101010101" pitchFamily="2" charset="-122"/>
              </a:rPr>
              <a:t>DataStreamer</a:t>
            </a:r>
            <a:r>
              <a:rPr lang="ja-JP" altLang="en-US" sz="1600" i="0">
                <a:solidFill>
                  <a:srgbClr val="333333"/>
                </a:solidFill>
                <a:effectLst/>
                <a:latin typeface="SimSun" panose="02010600030101010101" pitchFamily="2" charset="-122"/>
                <a:ea typeface="SimSun" panose="02010600030101010101" pitchFamily="2" charset="-122"/>
              </a:rPr>
              <a:t>会将这些小的文件包放入数据流中，</a:t>
            </a:r>
            <a:r>
              <a:rPr lang="en-US" sz="1600" i="0" dirty="0" err="1">
                <a:solidFill>
                  <a:srgbClr val="3D464D"/>
                </a:solidFill>
                <a:effectLst/>
                <a:latin typeface="SimSun" panose="02010600030101010101" pitchFamily="2" charset="-122"/>
                <a:ea typeface="SimSun" panose="02010600030101010101" pitchFamily="2" charset="-122"/>
              </a:rPr>
              <a:t>DataStreamer</a:t>
            </a:r>
            <a:r>
              <a:rPr lang="ja-JP" altLang="en-US" sz="1600" i="0">
                <a:solidFill>
                  <a:srgbClr val="3D464D"/>
                </a:solidFill>
                <a:effectLst/>
                <a:latin typeface="SimSun" panose="02010600030101010101" pitchFamily="2" charset="-122"/>
                <a:ea typeface="SimSun" panose="02010600030101010101" pitchFamily="2" charset="-122"/>
              </a:rPr>
              <a:t>的作用是请求</a:t>
            </a:r>
            <a:r>
              <a:rPr lang="en-US" sz="1600" i="0" dirty="0" err="1">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为新的文件包分配合适的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存放副本。返回的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列表形成一个“管道”</a:t>
            </a:r>
            <a:r>
              <a:rPr lang="en-US" sz="1600" i="0" dirty="0">
                <a:solidFill>
                  <a:srgbClr val="333333"/>
                </a:solidFill>
                <a:effectLst/>
                <a:latin typeface="SimSun" panose="02010600030101010101" pitchFamily="2" charset="-122"/>
                <a:ea typeface="SimSun" panose="02010600030101010101" pitchFamily="2" charset="-122"/>
              </a:rPr>
              <a:t>。</a:t>
            </a:r>
            <a:r>
              <a:rPr lang="en-US" sz="1600" i="0" dirty="0" err="1">
                <a:solidFill>
                  <a:srgbClr val="333333"/>
                </a:solidFill>
                <a:effectLst/>
                <a:latin typeface="SimSun" panose="02010600030101010101" pitchFamily="2" charset="-122"/>
                <a:ea typeface="SimSun" panose="02010600030101010101" pitchFamily="2" charset="-122"/>
              </a:rPr>
              <a:t>DataStreamer</a:t>
            </a:r>
            <a:r>
              <a:rPr lang="ja-JP" altLang="en-US" sz="1600" i="0">
                <a:solidFill>
                  <a:srgbClr val="333333"/>
                </a:solidFill>
                <a:effectLst/>
                <a:latin typeface="SimSun" panose="02010600030101010101" pitchFamily="2" charset="-122"/>
                <a:ea typeface="SimSun" panose="02010600030101010101" pitchFamily="2" charset="-122"/>
              </a:rPr>
              <a:t>将文件包以流的方式传送给队列中的第一个</a:t>
            </a:r>
            <a:r>
              <a:rPr lang="en-US" sz="1600" i="0" dirty="0" err="1">
                <a:solidFill>
                  <a:srgbClr val="333333"/>
                </a:solidFill>
                <a:effectLst/>
                <a:latin typeface="SimSun" panose="02010600030101010101" pitchFamily="2" charset="-122"/>
                <a:ea typeface="SimSun" panose="02010600030101010101" pitchFamily="2" charset="-122"/>
              </a:rPr>
              <a:t>DataNode</a:t>
            </a:r>
            <a:r>
              <a:rPr lang="en-US" sz="1600" i="0" dirty="0">
                <a:solidFill>
                  <a:srgbClr val="333333"/>
                </a:solidFill>
                <a:effectLst/>
                <a:latin typeface="SimSun" panose="02010600030101010101" pitchFamily="2" charset="-122"/>
                <a:ea typeface="SimSun" panose="02010600030101010101" pitchFamily="2" charset="-122"/>
              </a:rPr>
              <a:t>。</a:t>
            </a:r>
            <a:r>
              <a:rPr lang="ja-JP" altLang="en-US" sz="1600" i="0">
                <a:solidFill>
                  <a:srgbClr val="333333"/>
                </a:solidFill>
                <a:effectLst/>
                <a:latin typeface="SimSun" panose="02010600030101010101" pitchFamily="2" charset="-122"/>
                <a:ea typeface="SimSun" panose="02010600030101010101" pitchFamily="2" charset="-122"/>
              </a:rPr>
              <a:t>第一个</a:t>
            </a:r>
            <a:r>
              <a:rPr lang="en-US" sz="1600" i="0" dirty="0" err="1">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会存储这个包，然后将它推送到第二个</a:t>
            </a:r>
            <a:r>
              <a:rPr lang="en-US" sz="1600" i="0" dirty="0" err="1">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中，随后照这样进行，直到管道中的最后一个</a:t>
            </a:r>
            <a:r>
              <a:rPr lang="en-US" sz="1600" i="0" dirty="0" err="1">
                <a:solidFill>
                  <a:srgbClr val="333333"/>
                </a:solidFill>
                <a:effectLst/>
                <a:latin typeface="SimSun" panose="02010600030101010101" pitchFamily="2" charset="-122"/>
                <a:ea typeface="SimSun" panose="02010600030101010101" pitchFamily="2" charset="-122"/>
              </a:rPr>
              <a:t>DataNode</a:t>
            </a:r>
            <a:r>
              <a:rPr lang="en-US" sz="1600" i="0" dirty="0">
                <a:solidFill>
                  <a:srgbClr val="333333"/>
                </a:solidFill>
                <a:effectLst/>
                <a:latin typeface="SimSun" panose="02010600030101010101" pitchFamily="2" charset="-122"/>
                <a:ea typeface="SimSun" panose="02010600030101010101" pitchFamily="2" charset="-122"/>
              </a:rPr>
              <a:t>。</a:t>
            </a:r>
            <a:endParaRPr lang="en-US" sz="1600" i="0" dirty="0">
              <a:solidFill>
                <a:srgbClr val="3D464D"/>
              </a:solidFill>
              <a:effectLst/>
              <a:latin typeface="SimSun" panose="02010600030101010101" pitchFamily="2" charset="-122"/>
              <a:ea typeface="SimSun" panose="02010600030101010101" pitchFamily="2" charset="-122"/>
            </a:endParaRPr>
          </a:p>
          <a:p>
            <a:r>
              <a:rPr lang="en-US" sz="1600" i="0" dirty="0">
                <a:solidFill>
                  <a:srgbClr val="333333"/>
                </a:solidFill>
                <a:effectLst/>
                <a:latin typeface="SimSun" panose="02010600030101010101" pitchFamily="2" charset="-122"/>
                <a:ea typeface="SimSun" panose="02010600030101010101" pitchFamily="2" charset="-122"/>
              </a:rPr>
              <a:t>5</a:t>
            </a:r>
            <a:r>
              <a:rPr lang="zh-CN" altLang="en-US" sz="1600" i="0" dirty="0">
                <a:solidFill>
                  <a:srgbClr val="333333"/>
                </a:solidFill>
                <a:effectLst/>
                <a:latin typeface="SimSun" panose="02010600030101010101" pitchFamily="2" charset="-122"/>
                <a:ea typeface="SimSun" panose="02010600030101010101" pitchFamily="2" charset="-122"/>
              </a:rPr>
              <a:t>、</a:t>
            </a:r>
            <a:r>
              <a:rPr lang="en-US" sz="1600" i="0" dirty="0" err="1">
                <a:solidFill>
                  <a:srgbClr val="333333"/>
                </a:solidFill>
                <a:effectLst/>
                <a:latin typeface="SimSun" panose="02010600030101010101" pitchFamily="2" charset="-122"/>
                <a:ea typeface="SimSun" panose="02010600030101010101" pitchFamily="2" charset="-122"/>
              </a:rPr>
              <a:t>DFSOutputStream</a:t>
            </a:r>
            <a:r>
              <a:rPr lang="ja-JP" altLang="en-US" sz="1600" i="0">
                <a:solidFill>
                  <a:srgbClr val="333333"/>
                </a:solidFill>
                <a:effectLst/>
                <a:latin typeface="SimSun" panose="02010600030101010101" pitchFamily="2" charset="-122"/>
                <a:ea typeface="SimSun" panose="02010600030101010101" pitchFamily="2" charset="-122"/>
              </a:rPr>
              <a:t>同时也会保存一个包的内部队列，</a:t>
            </a:r>
            <a:r>
              <a:rPr lang="ja-JP" altLang="en-US" sz="1600" i="0">
                <a:solidFill>
                  <a:srgbClr val="3D464D"/>
                </a:solidFill>
                <a:effectLst/>
                <a:latin typeface="SimSun" panose="02010600030101010101" pitchFamily="2" charset="-122"/>
                <a:ea typeface="SimSun" panose="02010600030101010101" pitchFamily="2" charset="-122"/>
              </a:rPr>
              <a:t>用来等待管道中的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返回确认信息，这个队列被称为确认队列（</a:t>
            </a:r>
            <a:r>
              <a:rPr lang="en-US" sz="1600" i="0" dirty="0">
                <a:solidFill>
                  <a:srgbClr val="FF0000"/>
                </a:solidFill>
                <a:effectLst/>
                <a:latin typeface="SimSun" panose="02010600030101010101" pitchFamily="2" charset="-122"/>
                <a:ea typeface="SimSun" panose="02010600030101010101" pitchFamily="2" charset="-122"/>
              </a:rPr>
              <a:t>ask queue</a:t>
            </a:r>
            <a:r>
              <a:rPr lang="en-US" sz="1600" i="0" dirty="0">
                <a:solidFill>
                  <a:srgbClr val="3D464D"/>
                </a:solidFill>
                <a:effectLst/>
                <a:latin typeface="SimSun" panose="02010600030101010101" pitchFamily="2" charset="-122"/>
                <a:ea typeface="SimSun" panose="02010600030101010101" pitchFamily="2" charset="-122"/>
              </a:rPr>
              <a:t>）</a:t>
            </a:r>
            <a:r>
              <a:rPr lang="en-US" sz="1600" i="0" dirty="0">
                <a:solidFill>
                  <a:srgbClr val="333333"/>
                </a:solidFill>
                <a:effectLst/>
                <a:latin typeface="SimSun" panose="02010600030101010101" pitchFamily="2" charset="-122"/>
                <a:ea typeface="SimSun" panose="02010600030101010101" pitchFamily="2" charset="-122"/>
              </a:rPr>
              <a:t>。</a:t>
            </a:r>
            <a:r>
              <a:rPr lang="ja-JP" altLang="en-US" sz="1600" i="0">
                <a:solidFill>
                  <a:srgbClr val="3D464D"/>
                </a:solidFill>
                <a:effectLst/>
                <a:latin typeface="SimSun" panose="02010600030101010101" pitchFamily="2" charset="-122"/>
                <a:ea typeface="SimSun" panose="02010600030101010101" pitchFamily="2" charset="-122"/>
              </a:rPr>
              <a:t>只有当所有的管道中的</a:t>
            </a:r>
            <a:r>
              <a:rPr lang="en-US" sz="1600" i="0" dirty="0" err="1">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都返回了写入成功的信息文件包，才会从确认队列中删除</a:t>
            </a:r>
            <a:r>
              <a:rPr lang="ja-JP" altLang="en-US" sz="1600" i="0">
                <a:solidFill>
                  <a:srgbClr val="333333"/>
                </a:solidFill>
                <a:effectLst/>
                <a:latin typeface="SimSun" panose="02010600030101010101" pitchFamily="2" charset="-122"/>
                <a:ea typeface="SimSun" panose="02010600030101010101" pitchFamily="2" charset="-122"/>
              </a:rPr>
              <a:t>。</a:t>
            </a:r>
            <a:endParaRPr lang="ja-JP" altLang="en-US" sz="1600" i="0">
              <a:solidFill>
                <a:srgbClr val="3D464D"/>
              </a:solidFill>
              <a:effectLst/>
              <a:latin typeface="SimSun" panose="02010600030101010101" pitchFamily="2" charset="-122"/>
              <a:ea typeface="SimSun" panose="02010600030101010101" pitchFamily="2" charset="-122"/>
            </a:endParaRPr>
          </a:p>
          <a:p>
            <a:r>
              <a:rPr lang="en-US" altLang="ja-JP" sz="1600" i="0" dirty="0">
                <a:solidFill>
                  <a:srgbClr val="333333"/>
                </a:solidFill>
                <a:effectLst/>
                <a:latin typeface="SimSun" panose="02010600030101010101" pitchFamily="2" charset="-122"/>
                <a:ea typeface="SimSun" panose="02010600030101010101" pitchFamily="2" charset="-122"/>
              </a:rPr>
              <a:t>6</a:t>
            </a:r>
            <a:r>
              <a:rPr lang="zh-CN" altLang="en-US" sz="1600" dirty="0">
                <a:solidFill>
                  <a:srgbClr val="333333"/>
                </a:solidFill>
                <a:latin typeface="SimSun" panose="02010600030101010101" pitchFamily="2" charset="-122"/>
                <a:ea typeface="SimSun" panose="02010600030101010101" pitchFamily="2" charset="-122"/>
              </a:rPr>
              <a:t>、</a:t>
            </a:r>
            <a:r>
              <a:rPr lang="ja-JP" altLang="en-US" sz="1600" i="0">
                <a:solidFill>
                  <a:srgbClr val="333333"/>
                </a:solidFill>
                <a:effectLst/>
                <a:latin typeface="SimSun" panose="02010600030101010101" pitchFamily="2" charset="-122"/>
                <a:ea typeface="SimSun" panose="02010600030101010101" pitchFamily="2" charset="-122"/>
              </a:rPr>
              <a:t>客户端完成数据写入后，对数据流调用</a:t>
            </a:r>
            <a:r>
              <a:rPr lang="en-US" sz="1600" i="0" dirty="0">
                <a:solidFill>
                  <a:srgbClr val="333333"/>
                </a:solidFill>
                <a:effectLst/>
                <a:latin typeface="SimSun" panose="02010600030101010101" pitchFamily="2" charset="-122"/>
                <a:ea typeface="SimSun" panose="02010600030101010101" pitchFamily="2" charset="-122"/>
              </a:rPr>
              <a:t>close</a:t>
            </a:r>
            <a:r>
              <a:rPr lang="ja-JP" altLang="en-US" sz="1600" i="0">
                <a:solidFill>
                  <a:srgbClr val="333333"/>
                </a:solidFill>
                <a:effectLst/>
                <a:latin typeface="SimSun" panose="02010600030101010101" pitchFamily="2" charset="-122"/>
                <a:ea typeface="SimSun" panose="02010600030101010101" pitchFamily="2" charset="-122"/>
              </a:rPr>
              <a:t>方法。该操作将剩余的所有数据写入</a:t>
            </a:r>
            <a:r>
              <a:rPr lang="en-US" sz="1600" i="0" dirty="0" err="1">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管线，并联系到</a:t>
            </a:r>
            <a:r>
              <a:rPr lang="en-US" sz="1600" i="0" dirty="0" err="1">
                <a:solidFill>
                  <a:srgbClr val="333333"/>
                </a:solidFill>
                <a:effectLst/>
                <a:latin typeface="SimSun" panose="02010600030101010101" pitchFamily="2" charset="-122"/>
                <a:ea typeface="SimSun" panose="02010600030101010101" pitchFamily="2" charset="-122"/>
              </a:rPr>
              <a:t>namenode</a:t>
            </a:r>
            <a:r>
              <a:rPr lang="ja-JP" altLang="en-US" sz="1600" i="0">
                <a:solidFill>
                  <a:srgbClr val="333333"/>
                </a:solidFill>
                <a:effectLst/>
                <a:latin typeface="SimSun" panose="02010600030101010101" pitchFamily="2" charset="-122"/>
                <a:ea typeface="SimSun" panose="02010600030101010101" pitchFamily="2" charset="-122"/>
              </a:rPr>
              <a:t>告知其文件吸入管道完成，等待确认。</a:t>
            </a:r>
            <a:endParaRPr lang="ja-JP" altLang="en-US" sz="1600" i="0">
              <a:solidFill>
                <a:srgbClr val="3D464D"/>
              </a:solidFill>
              <a:effectLst/>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4C1171ED-CCEE-4A4B-9D0A-EC09A773505A}"/>
              </a:ext>
            </a:extLst>
          </p:cNvPr>
          <p:cNvSpPr/>
          <p:nvPr/>
        </p:nvSpPr>
        <p:spPr>
          <a:xfrm>
            <a:off x="409303" y="4611231"/>
            <a:ext cx="6905896" cy="1815882"/>
          </a:xfrm>
          <a:prstGeom prst="rect">
            <a:avLst/>
          </a:prstGeom>
        </p:spPr>
        <p:txBody>
          <a:bodyPr wrap="square">
            <a:spAutoFit/>
          </a:bodyPr>
          <a:lstStyle/>
          <a:p>
            <a:r>
              <a:rPr lang="ja-JP" altLang="en-US" sz="1400" i="0">
                <a:solidFill>
                  <a:srgbClr val="FF0000"/>
                </a:solidFill>
                <a:effectLst/>
                <a:latin typeface="SimSun" panose="02010600030101010101" pitchFamily="2" charset="-122"/>
                <a:ea typeface="SimSun" panose="02010600030101010101" pitchFamily="2" charset="-122"/>
              </a:rPr>
              <a:t>异常处理</a:t>
            </a:r>
            <a:r>
              <a:rPr lang="zh-CN" altLang="en-US" sz="1400" i="0" dirty="0">
                <a:solidFill>
                  <a:srgbClr val="333333"/>
                </a:solidFill>
                <a:effectLst/>
                <a:latin typeface="SimSun" panose="02010600030101010101" pitchFamily="2" charset="-122"/>
                <a:ea typeface="SimSun" panose="02010600030101010101" pitchFamily="2" charset="-122"/>
              </a:rPr>
              <a:t>：</a:t>
            </a:r>
            <a:endParaRPr lang="en-US" altLang="zh-CN" sz="1400" i="0" dirty="0">
              <a:solidFill>
                <a:srgbClr val="333333"/>
              </a:solidFill>
              <a:effectLst/>
              <a:latin typeface="SimSun" panose="02010600030101010101" pitchFamily="2" charset="-122"/>
              <a:ea typeface="SimSun" panose="02010600030101010101" pitchFamily="2" charset="-122"/>
            </a:endParaRPr>
          </a:p>
          <a:p>
            <a:r>
              <a:rPr lang="ja-JP" altLang="en-US" sz="1400" i="0">
                <a:solidFill>
                  <a:srgbClr val="333333"/>
                </a:solidFill>
                <a:effectLst/>
                <a:latin typeface="SimSun" panose="02010600030101010101" pitchFamily="2" charset="-122"/>
                <a:ea typeface="SimSun" panose="02010600030101010101" pitchFamily="2" charset="-122"/>
              </a:rPr>
              <a:t>当数据写入节点失败时，</a:t>
            </a:r>
            <a:r>
              <a:rPr lang="en-US" sz="1400" i="0" dirty="0">
                <a:solidFill>
                  <a:srgbClr val="333333"/>
                </a:solidFill>
                <a:effectLst/>
                <a:latin typeface="SimSun" panose="02010600030101010101" pitchFamily="2" charset="-122"/>
                <a:ea typeface="SimSun" panose="02010600030101010101" pitchFamily="2" charset="-122"/>
              </a:rPr>
              <a:t>HDFS</a:t>
            </a:r>
            <a:r>
              <a:rPr lang="ja-JP" altLang="en-US" sz="1400" i="0">
                <a:solidFill>
                  <a:srgbClr val="333333"/>
                </a:solidFill>
                <a:effectLst/>
                <a:latin typeface="SimSun" panose="02010600030101010101" pitchFamily="2" charset="-122"/>
                <a:ea typeface="SimSun" panose="02010600030101010101" pitchFamily="2" charset="-122"/>
              </a:rPr>
              <a:t>会作出以下反应</a:t>
            </a:r>
            <a:r>
              <a:rPr lang="en-US" altLang="ja-JP" sz="1400" i="0" dirty="0">
                <a:solidFill>
                  <a:srgbClr val="333333"/>
                </a:solidFill>
                <a:effectLst/>
                <a:latin typeface="SimSun" panose="02010600030101010101" pitchFamily="2" charset="-122"/>
                <a:ea typeface="SimSun" panose="02010600030101010101" pitchFamily="2" charset="-122"/>
              </a:rPr>
              <a:t>.</a:t>
            </a:r>
            <a:r>
              <a:rPr lang="ja-JP" altLang="en-US" sz="1400" i="0">
                <a:solidFill>
                  <a:srgbClr val="3D464D"/>
                </a:solidFill>
                <a:effectLst/>
                <a:latin typeface="SimSun" panose="02010600030101010101" pitchFamily="2" charset="-122"/>
                <a:ea typeface="SimSun" panose="02010600030101010101" pitchFamily="2" charset="-122"/>
              </a:rPr>
              <a:t>首先管道会被关闭</a:t>
            </a:r>
            <a:r>
              <a:rPr lang="ja-JP" altLang="en-US" sz="1400" i="0">
                <a:solidFill>
                  <a:srgbClr val="333333"/>
                </a:solidFill>
                <a:effectLst/>
                <a:latin typeface="SimSun" panose="02010600030101010101" pitchFamily="2" charset="-122"/>
                <a:ea typeface="SimSun" panose="02010600030101010101" pitchFamily="2" charset="-122"/>
              </a:rPr>
              <a:t>，任何在确认通知队列中的文件包都会被添加到数据队列的前端，以确保故障节点下游的</a:t>
            </a:r>
            <a:r>
              <a:rPr lang="en-US" sz="1400" i="0" dirty="0" err="1">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不会漏掉任何一个数据包。为存储在另一个正常的</a:t>
            </a:r>
            <a:r>
              <a:rPr lang="en-US" sz="1400" i="0" dirty="0" err="1">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的当前数据块指定一个新的标识，并将标识传送给</a:t>
            </a:r>
            <a:r>
              <a:rPr lang="en-US" sz="1400" i="0" dirty="0" err="1">
                <a:solidFill>
                  <a:srgbClr val="333333"/>
                </a:solidFill>
                <a:effectLst/>
                <a:latin typeface="SimSun" panose="02010600030101010101" pitchFamily="2" charset="-122"/>
                <a:ea typeface="SimSun" panose="02010600030101010101" pitchFamily="2" charset="-122"/>
              </a:rPr>
              <a:t>nameNode</a:t>
            </a:r>
            <a:r>
              <a:rPr lang="en-US" sz="1400" i="0" dirty="0">
                <a:solidFill>
                  <a:srgbClr val="333333"/>
                </a:solidFill>
                <a:effectLst/>
                <a:latin typeface="SimSun" panose="02010600030101010101" pitchFamily="2" charset="-122"/>
                <a:ea typeface="SimSun" panose="02010600030101010101" pitchFamily="2" charset="-122"/>
              </a:rPr>
              <a:t>，</a:t>
            </a:r>
            <a:r>
              <a:rPr lang="ja-JP" altLang="en-US" sz="1400" i="0">
                <a:solidFill>
                  <a:srgbClr val="333333"/>
                </a:solidFill>
                <a:effectLst/>
                <a:latin typeface="SimSun" panose="02010600030101010101" pitchFamily="2" charset="-122"/>
                <a:ea typeface="SimSun" panose="02010600030101010101" pitchFamily="2" charset="-122"/>
              </a:rPr>
              <a:t>以便</a:t>
            </a:r>
            <a:r>
              <a:rPr lang="ja-JP" altLang="en-US" sz="1400" i="0">
                <a:solidFill>
                  <a:srgbClr val="3D464D"/>
                </a:solidFill>
                <a:effectLst/>
                <a:latin typeface="SimSun" panose="02010600030101010101" pitchFamily="2" charset="-122"/>
                <a:ea typeface="SimSun" panose="02010600030101010101" pitchFamily="2" charset="-122"/>
              </a:rPr>
              <a:t>故障</a:t>
            </a:r>
            <a:r>
              <a:rPr lang="en-US" sz="1400" i="0" dirty="0" err="1">
                <a:solidFill>
                  <a:srgbClr val="3D464D"/>
                </a:solidFill>
                <a:effectLst/>
                <a:latin typeface="SimSun" panose="02010600030101010101" pitchFamily="2" charset="-122"/>
                <a:ea typeface="SimSun" panose="02010600030101010101" pitchFamily="2" charset="-122"/>
              </a:rPr>
              <a:t>dataNode</a:t>
            </a:r>
            <a:r>
              <a:rPr lang="ja-JP" altLang="en-US" sz="1400" i="0">
                <a:solidFill>
                  <a:srgbClr val="3D464D"/>
                </a:solidFill>
                <a:effectLst/>
                <a:latin typeface="SimSun" panose="02010600030101010101" pitchFamily="2" charset="-122"/>
                <a:ea typeface="SimSun" panose="02010600030101010101" pitchFamily="2" charset="-122"/>
              </a:rPr>
              <a:t>在恢复后可以删除存储的部分数据块</a:t>
            </a:r>
            <a:r>
              <a:rPr lang="ja-JP" altLang="en-US" sz="1400" i="0">
                <a:solidFill>
                  <a:srgbClr val="333333"/>
                </a:solidFill>
                <a:effectLst/>
                <a:latin typeface="SimSun" panose="02010600030101010101" pitchFamily="2" charset="-122"/>
                <a:ea typeface="SimSun" panose="02010600030101010101" pitchFamily="2" charset="-122"/>
              </a:rPr>
              <a:t>。</a:t>
            </a:r>
            <a:endParaRPr lang="ja-JP" altLang="en-US" sz="1400" i="0">
              <a:solidFill>
                <a:srgbClr val="3D464D"/>
              </a:solidFill>
              <a:effectLst/>
              <a:latin typeface="SimSun" panose="02010600030101010101" pitchFamily="2" charset="-122"/>
              <a:ea typeface="SimSun" panose="02010600030101010101" pitchFamily="2" charset="-122"/>
            </a:endParaRPr>
          </a:p>
          <a:p>
            <a:r>
              <a:rPr lang="ja-JP" altLang="en-US" sz="1400" i="0">
                <a:solidFill>
                  <a:srgbClr val="333333"/>
                </a:solidFill>
                <a:effectLst/>
                <a:latin typeface="SimSun" panose="02010600030101010101" pitchFamily="2" charset="-122"/>
                <a:ea typeface="SimSun" panose="02010600030101010101" pitchFamily="2" charset="-122"/>
              </a:rPr>
              <a:t>从管线中删除故障</a:t>
            </a:r>
            <a:r>
              <a:rPr lang="en-US" sz="1400" i="0" dirty="0" err="1">
                <a:solidFill>
                  <a:srgbClr val="333333"/>
                </a:solidFill>
                <a:effectLst/>
                <a:latin typeface="SimSun" panose="02010600030101010101" pitchFamily="2" charset="-122"/>
                <a:ea typeface="SimSun" panose="02010600030101010101" pitchFamily="2" charset="-122"/>
              </a:rPr>
              <a:t>datanode</a:t>
            </a:r>
            <a:r>
              <a:rPr lang="en-US" sz="1400" i="0" dirty="0">
                <a:solidFill>
                  <a:srgbClr val="333333"/>
                </a:solidFill>
                <a:effectLst/>
                <a:latin typeface="SimSun" panose="02010600030101010101" pitchFamily="2" charset="-122"/>
                <a:ea typeface="SimSun" panose="02010600030101010101" pitchFamily="2" charset="-122"/>
              </a:rPr>
              <a:t>，</a:t>
            </a:r>
            <a:r>
              <a:rPr lang="ja-JP" altLang="en-US" sz="1400" i="0">
                <a:solidFill>
                  <a:srgbClr val="333333"/>
                </a:solidFill>
                <a:effectLst/>
                <a:latin typeface="SimSun" panose="02010600030101010101" pitchFamily="2" charset="-122"/>
                <a:ea typeface="SimSun" panose="02010600030101010101" pitchFamily="2" charset="-122"/>
              </a:rPr>
              <a:t>基于两个正常的</a:t>
            </a:r>
            <a:r>
              <a:rPr lang="en-US" sz="1400" i="0" dirty="0" err="1">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构建新的管线。余下的数据库写入管线中正常的</a:t>
            </a:r>
            <a:r>
              <a:rPr lang="en-US" sz="1400" i="0" dirty="0" err="1">
                <a:solidFill>
                  <a:srgbClr val="333333"/>
                </a:solidFill>
                <a:effectLst/>
                <a:latin typeface="SimSun" panose="02010600030101010101" pitchFamily="2" charset="-122"/>
                <a:ea typeface="SimSun" panose="02010600030101010101" pitchFamily="2" charset="-122"/>
              </a:rPr>
              <a:t>datanode。</a:t>
            </a:r>
            <a:r>
              <a:rPr lang="en-US" sz="1400" i="0" dirty="0" err="1">
                <a:solidFill>
                  <a:srgbClr val="3D464D"/>
                </a:solidFill>
                <a:effectLst/>
                <a:latin typeface="SimSun" panose="02010600030101010101" pitchFamily="2" charset="-122"/>
                <a:ea typeface="SimSun" panose="02010600030101010101" pitchFamily="2" charset="-122"/>
              </a:rPr>
              <a:t>namenode</a:t>
            </a:r>
            <a:r>
              <a:rPr lang="ja-JP" altLang="en-US" sz="1400" i="0">
                <a:solidFill>
                  <a:srgbClr val="3D464D"/>
                </a:solidFill>
                <a:effectLst/>
                <a:latin typeface="SimSun" panose="02010600030101010101" pitchFamily="2" charset="-122"/>
                <a:ea typeface="SimSun" panose="02010600030101010101" pitchFamily="2" charset="-122"/>
              </a:rPr>
              <a:t>在注意到副本不足时，会在另一个节点上创建一个新的副本</a:t>
            </a:r>
            <a:r>
              <a:rPr lang="ja-JP" altLang="en-US" sz="1400" i="0">
                <a:solidFill>
                  <a:srgbClr val="333333"/>
                </a:solidFill>
                <a:effectLst/>
                <a:latin typeface="SimSun" panose="02010600030101010101" pitchFamily="2" charset="-122"/>
                <a:ea typeface="SimSun" panose="02010600030101010101" pitchFamily="2" charset="-122"/>
              </a:rPr>
              <a:t>。后续的数据块继续正常的接受处理。</a:t>
            </a:r>
            <a:endParaRPr lang="en-US" sz="14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65906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0FDE5-7C0C-0A49-A132-483DFBDB9603}"/>
              </a:ext>
            </a:extLst>
          </p:cNvPr>
          <p:cNvSpPr txBox="1"/>
          <p:nvPr/>
        </p:nvSpPr>
        <p:spPr>
          <a:xfrm>
            <a:off x="1198180" y="34012"/>
            <a:ext cx="413446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数据完整性</a:t>
            </a:r>
            <a:endParaRPr lang="en-US" sz="2800" dirty="0">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CE9DF665-159C-F847-A8EA-C4A674A7C099}"/>
              </a:ext>
            </a:extLst>
          </p:cNvPr>
          <p:cNvSpPr/>
          <p:nvPr/>
        </p:nvSpPr>
        <p:spPr>
          <a:xfrm>
            <a:off x="1198180" y="652783"/>
            <a:ext cx="2808782" cy="369332"/>
          </a:xfrm>
          <a:prstGeom prst="rect">
            <a:avLst/>
          </a:prstGeom>
        </p:spPr>
        <p:txBody>
          <a:bodyPr wrap="square">
            <a:spAutoFit/>
          </a:bodyPr>
          <a:lstStyle/>
          <a:p>
            <a:r>
              <a:rPr lang="en-US" dirty="0">
                <a:latin typeface="SimSun" panose="02010600030101010101" pitchFamily="2" charset="-122"/>
                <a:ea typeface="SimSun" panose="02010600030101010101" pitchFamily="2" charset="-122"/>
              </a:rPr>
              <a:t>CRC-32</a:t>
            </a:r>
            <a:r>
              <a:rPr lang="ja-JP" altLang="en-US">
                <a:latin typeface="SimSun" panose="02010600030101010101" pitchFamily="2" charset="-122"/>
                <a:ea typeface="SimSun" panose="02010600030101010101" pitchFamily="2" charset="-122"/>
              </a:rPr>
              <a:t>循环冗余校验技术</a:t>
            </a:r>
            <a:endParaRPr lang="en-US" dirty="0">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E5CD6C91-65EF-7246-B657-42DF760A4E7E}"/>
              </a:ext>
            </a:extLst>
          </p:cNvPr>
          <p:cNvSpPr/>
          <p:nvPr/>
        </p:nvSpPr>
        <p:spPr>
          <a:xfrm>
            <a:off x="1198180" y="1022115"/>
            <a:ext cx="10377756" cy="1477328"/>
          </a:xfrm>
          <a:prstGeom prst="rect">
            <a:avLst/>
          </a:prstGeom>
        </p:spPr>
        <p:txBody>
          <a:bodyPr wrap="square">
            <a:spAutoFit/>
          </a:bodyPr>
          <a:lstStyle/>
          <a:p>
            <a:r>
              <a:rPr lang="ja-JP" altLang="en-US" i="0">
                <a:effectLst/>
                <a:latin typeface="SimSun" panose="02010600030101010101" pitchFamily="2" charset="-122"/>
                <a:ea typeface="SimSun" panose="02010600030101010101" pitchFamily="2" charset="-122"/>
              </a:rPr>
              <a:t>循环冗余校验（英语：</a:t>
            </a:r>
            <a:r>
              <a:rPr lang="en-US" i="0" dirty="0">
                <a:effectLst/>
                <a:latin typeface="SimSun" panose="02010600030101010101" pitchFamily="2" charset="-122"/>
                <a:ea typeface="SimSun" panose="02010600030101010101" pitchFamily="2" charset="-122"/>
              </a:rPr>
              <a:t>Cyclic redundancy check，</a:t>
            </a:r>
            <a:r>
              <a:rPr lang="ja-JP" altLang="en-US" i="0">
                <a:effectLst/>
                <a:latin typeface="SimSun" panose="02010600030101010101" pitchFamily="2" charset="-122"/>
                <a:ea typeface="SimSun" panose="02010600030101010101" pitchFamily="2" charset="-122"/>
              </a:rPr>
              <a:t>通称“</a:t>
            </a:r>
            <a:r>
              <a:rPr lang="en-US" i="0" dirty="0">
                <a:effectLst/>
                <a:latin typeface="SimSun" panose="02010600030101010101" pitchFamily="2" charset="-122"/>
                <a:ea typeface="SimSun" panose="02010600030101010101" pitchFamily="2" charset="-122"/>
              </a:rPr>
              <a:t>CRC”）</a:t>
            </a:r>
            <a:r>
              <a:rPr lang="ja-JP" altLang="en-US" i="0">
                <a:effectLst/>
                <a:latin typeface="SimSun" panose="02010600030101010101" pitchFamily="2" charset="-122"/>
                <a:ea typeface="SimSun" panose="02010600030101010101" pitchFamily="2" charset="-122"/>
              </a:rPr>
              <a:t>是一种根据网络数据包或</a:t>
            </a:r>
            <a:r>
              <a:rPr lang="ja-JP" altLang="en-US" i="0" u="none" strike="noStrike">
                <a:effectLst/>
                <a:latin typeface="SimSun" panose="02010600030101010101" pitchFamily="2" charset="-122"/>
                <a:ea typeface="SimSun" panose="02010600030101010101" pitchFamily="2" charset="-122"/>
              </a:rPr>
              <a:t>计算机文件</a:t>
            </a:r>
            <a:r>
              <a:rPr lang="ja-JP" altLang="en-US" i="0">
                <a:effectLst/>
                <a:latin typeface="SimSun" panose="02010600030101010101" pitchFamily="2" charset="-122"/>
                <a:ea typeface="SimSun" panose="02010600030101010101" pitchFamily="2" charset="-122"/>
              </a:rPr>
              <a:t>等数据产生简短固定位数校验码的一种</a:t>
            </a:r>
            <a:r>
              <a:rPr lang="ja-JP" altLang="en-US" i="0" u="none" strike="noStrike">
                <a:effectLst/>
                <a:latin typeface="SimSun" panose="02010600030101010101" pitchFamily="2" charset="-122"/>
                <a:ea typeface="SimSun" panose="02010600030101010101" pitchFamily="2" charset="-122"/>
              </a:rPr>
              <a:t>散列函数</a:t>
            </a:r>
            <a:r>
              <a:rPr lang="ja-JP" altLang="en-US" i="0">
                <a:effectLst/>
                <a:latin typeface="SimSun" panose="02010600030101010101" pitchFamily="2" charset="-122"/>
                <a:ea typeface="SimSun" panose="02010600030101010101" pitchFamily="2" charset="-122"/>
              </a:rPr>
              <a:t>，主要用来检测或校验数据传输或者保存后可能出现的错误。生成的数字在传输或者存储之前计算出来并且附加到数据后面，然后接收方进行检验确定数据是否发生变化。一般来说，循环冗余校验的值都是</a:t>
            </a:r>
            <a:r>
              <a:rPr lang="en-US" altLang="ja-JP" i="0" dirty="0">
                <a:solidFill>
                  <a:srgbClr val="FF0000"/>
                </a:solidFill>
                <a:effectLst/>
                <a:latin typeface="SimSun" panose="02010600030101010101" pitchFamily="2" charset="-122"/>
                <a:ea typeface="SimSun" panose="02010600030101010101" pitchFamily="2" charset="-122"/>
              </a:rPr>
              <a:t>32</a:t>
            </a:r>
            <a:r>
              <a:rPr lang="ja-JP" altLang="en-US" i="0">
                <a:solidFill>
                  <a:srgbClr val="FF0000"/>
                </a:solidFill>
                <a:effectLst/>
                <a:latin typeface="SimSun" panose="02010600030101010101" pitchFamily="2" charset="-122"/>
                <a:ea typeface="SimSun" panose="02010600030101010101" pitchFamily="2" charset="-122"/>
              </a:rPr>
              <a:t>位</a:t>
            </a:r>
            <a:r>
              <a:rPr lang="ja-JP" altLang="en-US" i="0">
                <a:effectLst/>
                <a:latin typeface="SimSun" panose="02010600030101010101" pitchFamily="2" charset="-122"/>
                <a:ea typeface="SimSun" panose="02010600030101010101" pitchFamily="2" charset="-122"/>
              </a:rPr>
              <a:t>的整数。由于本函数易于用二进制的</a:t>
            </a:r>
            <a:r>
              <a:rPr lang="ja-JP" altLang="en-US" i="0" u="none" strike="noStrike">
                <a:effectLst/>
                <a:latin typeface="SimSun" panose="02010600030101010101" pitchFamily="2" charset="-122"/>
                <a:ea typeface="SimSun" panose="02010600030101010101" pitchFamily="2" charset="-122"/>
              </a:rPr>
              <a:t>计算机硬件</a:t>
            </a:r>
            <a:r>
              <a:rPr lang="ja-JP" altLang="en-US" i="0">
                <a:effectLst/>
                <a:latin typeface="SimSun" panose="02010600030101010101" pitchFamily="2" charset="-122"/>
                <a:ea typeface="SimSun" panose="02010600030101010101" pitchFamily="2" charset="-122"/>
              </a:rPr>
              <a:t>使用、容易进行数学分析并且尤其善于检测传输通道干扰引起的错误，因此获得广泛应用。</a:t>
            </a:r>
            <a:endParaRPr lang="en-US" dirty="0">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381A8BA7-848E-2B40-8B5D-348D7D149EA7}"/>
              </a:ext>
            </a:extLst>
          </p:cNvPr>
          <p:cNvSpPr/>
          <p:nvPr/>
        </p:nvSpPr>
        <p:spPr>
          <a:xfrm>
            <a:off x="1198180" y="2648504"/>
            <a:ext cx="10273253" cy="923330"/>
          </a:xfrm>
          <a:prstGeom prst="rect">
            <a:avLst/>
          </a:prstGeom>
        </p:spPr>
        <p:txBody>
          <a:bodyPr wrap="square">
            <a:spAutoFit/>
          </a:bodyPr>
          <a:lstStyle/>
          <a:p>
            <a:r>
              <a:rPr lang="en-US" i="0">
                <a:effectLst/>
                <a:latin typeface="SimSun" panose="02010600030101010101" pitchFamily="2" charset="-122"/>
                <a:ea typeface="SimSun" panose="02010600030101010101" pitchFamily="2" charset="-122"/>
              </a:rPr>
              <a:t>HDFS</a:t>
            </a:r>
            <a:r>
              <a:rPr lang="zh-CN" altLang="en-US" i="0">
                <a:effectLst/>
                <a:latin typeface="SimSun" panose="02010600030101010101" pitchFamily="2" charset="-122"/>
                <a:ea typeface="SimSun" panose="02010600030101010101" pitchFamily="2" charset="-122"/>
              </a:rPr>
              <a:t> </a:t>
            </a:r>
            <a:r>
              <a:rPr lang="ja-JP" altLang="en-US" i="0">
                <a:effectLst/>
                <a:latin typeface="SimSun" panose="02010600030101010101" pitchFamily="2" charset="-122"/>
                <a:ea typeface="SimSun" panose="02010600030101010101" pitchFamily="2" charset="-122"/>
              </a:rPr>
              <a:t>会用一个变体</a:t>
            </a:r>
            <a:r>
              <a:rPr lang="en-US" altLang="ja-JP" i="0">
                <a:solidFill>
                  <a:srgbClr val="FF0000"/>
                </a:solidFill>
                <a:effectLst/>
                <a:latin typeface="SimSun" panose="02010600030101010101" pitchFamily="2" charset="-122"/>
                <a:ea typeface="SimSun" panose="02010600030101010101" pitchFamily="2" charset="-122"/>
              </a:rPr>
              <a:t>CRC-32C</a:t>
            </a:r>
            <a:r>
              <a:rPr lang="ja-JP" altLang="en-US" i="0">
                <a:effectLst/>
                <a:latin typeface="SimSun" panose="02010600030101010101" pitchFamily="2" charset="-122"/>
                <a:ea typeface="SimSun" panose="02010600030101010101" pitchFamily="2" charset="-122"/>
              </a:rPr>
              <a:t>对写入的所有数据计算校验和，并在读取数据时验证校验和。他针对每个由</a:t>
            </a:r>
            <a:r>
              <a:rPr lang="en-US" i="0">
                <a:effectLst/>
                <a:latin typeface="SimSun" panose="02010600030101010101" pitchFamily="2" charset="-122"/>
                <a:ea typeface="SimSun" panose="02010600030101010101" pitchFamily="2" charset="-122"/>
              </a:rPr>
              <a:t>dfs.bytes-per-checksum</a:t>
            </a:r>
            <a:r>
              <a:rPr lang="ja-JP" altLang="en-US" i="0">
                <a:effectLst/>
                <a:latin typeface="SimSun" panose="02010600030101010101" pitchFamily="2" charset="-122"/>
                <a:ea typeface="SimSun" panose="02010600030101010101" pitchFamily="2" charset="-122"/>
              </a:rPr>
              <a:t>指定字节的数据计算校验和。默认情况下为</a:t>
            </a:r>
            <a:r>
              <a:rPr lang="en-US" altLang="ja-JP" i="0">
                <a:effectLst/>
                <a:latin typeface="SimSun" panose="02010600030101010101" pitchFamily="2" charset="-122"/>
                <a:ea typeface="SimSun" panose="02010600030101010101" pitchFamily="2" charset="-122"/>
              </a:rPr>
              <a:t>512</a:t>
            </a:r>
            <a:r>
              <a:rPr lang="ja-JP" altLang="en-US" i="0">
                <a:effectLst/>
                <a:latin typeface="SimSun" panose="02010600030101010101" pitchFamily="2" charset="-122"/>
                <a:ea typeface="SimSun" panose="02010600030101010101" pitchFamily="2" charset="-122"/>
              </a:rPr>
              <a:t>个字节，由于</a:t>
            </a:r>
            <a:r>
              <a:rPr lang="en-US" i="0">
                <a:effectLst/>
                <a:latin typeface="SimSun" panose="02010600030101010101" pitchFamily="2" charset="-122"/>
                <a:ea typeface="SimSun" panose="02010600030101010101" pitchFamily="2" charset="-122"/>
              </a:rPr>
              <a:t>CRC-32</a:t>
            </a:r>
            <a:r>
              <a:rPr lang="ja-JP" altLang="en-US" i="0">
                <a:effectLst/>
                <a:latin typeface="SimSun" panose="02010600030101010101" pitchFamily="2" charset="-122"/>
                <a:ea typeface="SimSun" panose="02010600030101010101" pitchFamily="2" charset="-122"/>
              </a:rPr>
              <a:t>校验和是</a:t>
            </a:r>
            <a:r>
              <a:rPr lang="en-US" altLang="ja-JP" i="0">
                <a:effectLst/>
                <a:latin typeface="SimSun" panose="02010600030101010101" pitchFamily="2" charset="-122"/>
                <a:ea typeface="SimSun" panose="02010600030101010101" pitchFamily="2" charset="-122"/>
              </a:rPr>
              <a:t>4</a:t>
            </a:r>
            <a:r>
              <a:rPr lang="ja-JP" altLang="en-US" i="0">
                <a:effectLst/>
                <a:latin typeface="SimSun" panose="02010600030101010101" pitchFamily="2" charset="-122"/>
                <a:ea typeface="SimSun" panose="02010600030101010101" pitchFamily="2" charset="-122"/>
              </a:rPr>
              <a:t>个字节，所以存储校验和的额外开销低于</a:t>
            </a:r>
            <a:r>
              <a:rPr lang="en-US" altLang="ja-JP" i="0">
                <a:effectLst/>
                <a:latin typeface="SimSun" panose="02010600030101010101" pitchFamily="2" charset="-122"/>
                <a:ea typeface="SimSun" panose="02010600030101010101" pitchFamily="2" charset="-122"/>
              </a:rPr>
              <a:t>1%</a:t>
            </a:r>
            <a:r>
              <a:rPr lang="ja-JP" altLang="en-US" i="0">
                <a:effectLst/>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92D9CFB8-36C6-D941-B2B0-5436BA52F0BF}"/>
              </a:ext>
            </a:extLst>
          </p:cNvPr>
          <p:cNvSpPr txBox="1"/>
          <p:nvPr/>
        </p:nvSpPr>
        <p:spPr>
          <a:xfrm>
            <a:off x="1198180" y="3783124"/>
            <a:ext cx="9752991"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的</a:t>
            </a:r>
            <a:r>
              <a:rPr lang="en-US" altLang="ja-JP">
                <a:latin typeface="SimSun" panose="02010600030101010101" pitchFamily="2" charset="-122"/>
                <a:ea typeface="SimSun" panose="02010600030101010101" pitchFamily="2" charset="-122"/>
              </a:rPr>
              <a:t>LocalFileSystem</a:t>
            </a:r>
            <a:r>
              <a:rPr lang="ja-JP" altLang="en-US">
                <a:latin typeface="SimSun" panose="02010600030101010101" pitchFamily="2" charset="-122"/>
                <a:ea typeface="SimSun" panose="02010600030101010101" pitchFamily="2" charset="-122"/>
              </a:rPr>
              <a:t>通过</a:t>
            </a:r>
            <a:r>
              <a:rPr lang="en-US" altLang="ja-JP">
                <a:latin typeface="SimSun" panose="02010600030101010101" pitchFamily="2" charset="-122"/>
                <a:ea typeface="SimSun" panose="02010600030101010101" pitchFamily="2" charset="-122"/>
              </a:rPr>
              <a:t>ChecksumFileSystem(</a:t>
            </a:r>
            <a:r>
              <a:rPr lang="ja-JP" altLang="en-US">
                <a:latin typeface="SimSun" panose="02010600030101010101" pitchFamily="2" charset="-122"/>
                <a:ea typeface="SimSun" panose="02010600030101010101" pitchFamily="2" charset="-122"/>
              </a:rPr>
              <a:t>基于</a:t>
            </a:r>
            <a:r>
              <a:rPr lang="en-US" altLang="ja-JP">
                <a:latin typeface="SimSun" panose="02010600030101010101" pitchFamily="2" charset="-122"/>
                <a:ea typeface="SimSun" panose="02010600030101010101" pitchFamily="2" charset="-122"/>
              </a:rPr>
              <a:t>CRC-32)</a:t>
            </a:r>
            <a:r>
              <a:rPr lang="ja-JP" altLang="en-US">
                <a:latin typeface="SimSun" panose="02010600030101010101" pitchFamily="2" charset="-122"/>
                <a:ea typeface="SimSun" panose="02010600030101010101" pitchFamily="2" charset="-122"/>
              </a:rPr>
              <a:t>执行客户端的校验和验证</a:t>
            </a:r>
            <a:r>
              <a:rPr lang="zh-CN" alt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 </a:t>
            </a:r>
            <a:endParaRPr lang="en-US">
              <a:latin typeface="SimSun" panose="02010600030101010101" pitchFamily="2" charset="-122"/>
              <a:ea typeface="SimSun" panose="02010600030101010101" pitchFamily="2" charset="-122"/>
            </a:endParaRPr>
          </a:p>
        </p:txBody>
      </p:sp>
      <p:sp>
        <p:nvSpPr>
          <p:cNvPr id="9" name="TextBox 8">
            <a:extLst>
              <a:ext uri="{FF2B5EF4-FFF2-40B4-BE49-F238E27FC236}">
                <a16:creationId xmlns:a16="http://schemas.microsoft.com/office/drawing/2014/main" id="{E3BC3192-D6D8-AA46-A441-6F7659A6D0D0}"/>
              </a:ext>
            </a:extLst>
          </p:cNvPr>
          <p:cNvSpPr txBox="1"/>
          <p:nvPr/>
        </p:nvSpPr>
        <p:spPr>
          <a:xfrm>
            <a:off x="1198180" y="4363746"/>
            <a:ext cx="9629559"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当我们希望禁用</a:t>
            </a:r>
            <a:r>
              <a:rPr lang="en-US" altLang="ja-JP">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校验和计算</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我们可以用</a:t>
            </a:r>
            <a:r>
              <a:rPr lang="en-US" altLang="ja-JP">
                <a:latin typeface="SimSun" panose="02010600030101010101" pitchFamily="2" charset="-122"/>
                <a:ea typeface="SimSun" panose="02010600030101010101" pitchFamily="2" charset="-122"/>
              </a:rPr>
              <a:t>RawLocalFileSystem</a:t>
            </a:r>
            <a:r>
              <a:rPr lang="ja-JP" altLang="en-US">
                <a:latin typeface="SimSun" panose="02010600030101010101" pitchFamily="2" charset="-122"/>
                <a:ea typeface="SimSun" panose="02010600030101010101" pitchFamily="2" charset="-122"/>
              </a:rPr>
              <a:t>代替</a:t>
            </a:r>
            <a:r>
              <a:rPr lang="en-US" altLang="ja-JP">
                <a:latin typeface="SimSun" panose="02010600030101010101" pitchFamily="2" charset="-122"/>
                <a:ea typeface="SimSun" panose="02010600030101010101" pitchFamily="2" charset="-122"/>
              </a:rPr>
              <a:t>LocalFileSystem</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537787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1177652" y="72946"/>
            <a:ext cx="2031325"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三</a:t>
            </a:r>
            <a:r>
              <a:rPr lang="zh-CN" altLang="en-US" dirty="0">
                <a:latin typeface="SimSun" panose="02010600030101010101" pitchFamily="2" charset="-122"/>
                <a:ea typeface="SimSun" panose="02010600030101010101" pitchFamily="2" charset="-122"/>
              </a:rPr>
              <a:t>、</a:t>
            </a:r>
            <a:r>
              <a:rPr lang="en-US" altLang="ja-JP" dirty="0">
                <a:latin typeface="SimSun" panose="02010600030101010101" pitchFamily="2" charset="-122"/>
                <a:ea typeface="SimSun" panose="02010600030101010101" pitchFamily="2" charset="-122"/>
              </a:rPr>
              <a:t>YARN</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是什么</a:t>
            </a:r>
            <a:endParaRPr lang="en-US" altLang="ja-JP" dirty="0">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70FA71F6-E050-7842-B720-7A7E3B7B792E}"/>
              </a:ext>
            </a:extLst>
          </p:cNvPr>
          <p:cNvSpPr/>
          <p:nvPr/>
        </p:nvSpPr>
        <p:spPr>
          <a:xfrm>
            <a:off x="1177654" y="521161"/>
            <a:ext cx="10276115" cy="646331"/>
          </a:xfrm>
          <a:prstGeom prst="rect">
            <a:avLst/>
          </a:prstGeom>
        </p:spPr>
        <p:txBody>
          <a:bodyPr wrap="square">
            <a:spAutoFit/>
          </a:bodyPr>
          <a:lstStyle/>
          <a:p>
            <a:r>
              <a:rPr lang="en-US" b="0" i="0" dirty="0" err="1">
                <a:effectLst/>
                <a:latin typeface="SimSun" panose="02010600030101010101" pitchFamily="2" charset="-122"/>
                <a:ea typeface="SimSun" panose="02010600030101010101" pitchFamily="2" charset="-122"/>
              </a:rPr>
              <a:t>hadoop</a:t>
            </a:r>
            <a:r>
              <a:rPr lang="ja-JP" altLang="en-US" b="0" i="0">
                <a:effectLst/>
                <a:latin typeface="SimSun" panose="02010600030101010101" pitchFamily="2" charset="-122"/>
                <a:ea typeface="SimSun" panose="02010600030101010101" pitchFamily="2" charset="-122"/>
              </a:rPr>
              <a:t>的集群资源管理系统。</a:t>
            </a:r>
            <a:r>
              <a:rPr lang="en-US" b="0" i="0" dirty="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在</a:t>
            </a:r>
            <a:r>
              <a:rPr lang="en-US" b="0" i="0" dirty="0" err="1">
                <a:effectLst/>
                <a:latin typeface="SimSun" panose="02010600030101010101" pitchFamily="2" charset="-122"/>
                <a:ea typeface="SimSun" panose="02010600030101010101" pitchFamily="2" charset="-122"/>
              </a:rPr>
              <a:t>hadoop</a:t>
            </a:r>
            <a:r>
              <a:rPr lang="en-US" b="0" i="0" dirty="0">
                <a:effectLst/>
                <a:latin typeface="SimSun" panose="02010600030101010101" pitchFamily="2" charset="-122"/>
                <a:ea typeface="SimSun" panose="02010600030101010101" pitchFamily="2" charset="-122"/>
              </a:rPr>
              <a:t> 2 </a:t>
            </a:r>
            <a:r>
              <a:rPr lang="ja-JP" altLang="en-US" b="0" i="0">
                <a:effectLst/>
                <a:latin typeface="SimSun" panose="02010600030101010101" pitchFamily="2" charset="-122"/>
                <a:ea typeface="SimSun" panose="02010600030101010101" pitchFamily="2" charset="-122"/>
              </a:rPr>
              <a:t>中被引入，用来改善</a:t>
            </a:r>
            <a:r>
              <a:rPr lang="en-US" b="0" i="0" dirty="0">
                <a:effectLst/>
                <a:latin typeface="SimSun" panose="02010600030101010101" pitchFamily="2" charset="-122"/>
                <a:ea typeface="SimSun" panose="02010600030101010101" pitchFamily="2" charset="-122"/>
              </a:rPr>
              <a:t>MapReduce</a:t>
            </a:r>
            <a:r>
              <a:rPr lang="ja-JP" altLang="en-US" b="0" i="0">
                <a:effectLst/>
                <a:latin typeface="SimSun" panose="02010600030101010101" pitchFamily="2" charset="-122"/>
                <a:ea typeface="SimSun" panose="02010600030101010101" pitchFamily="2" charset="-122"/>
              </a:rPr>
              <a:t>的实现功能，但是通常它对于其他的分布式计算模式也有足够的支持。 </a:t>
            </a:r>
            <a:endParaRPr lang="en-US" dirty="0">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D0322394-E6ED-D846-A49D-C48DA0F2D31E}"/>
              </a:ext>
            </a:extLst>
          </p:cNvPr>
          <p:cNvSpPr/>
          <p:nvPr/>
        </p:nvSpPr>
        <p:spPr>
          <a:xfrm>
            <a:off x="1177653" y="1431041"/>
            <a:ext cx="10276115" cy="923330"/>
          </a:xfrm>
          <a:prstGeom prst="rect">
            <a:avLst/>
          </a:prstGeom>
        </p:spPr>
        <p:txBody>
          <a:bodyPr wrap="square">
            <a:spAutoFit/>
          </a:bodyPr>
          <a:lstStyle/>
          <a:p>
            <a:r>
              <a:rPr lang="en-US" b="0" i="0" dirty="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为请求和使用集群资源提供了</a:t>
            </a:r>
            <a:r>
              <a:rPr lang="en-US" b="0" i="0" dirty="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但是那些</a:t>
            </a:r>
            <a:r>
              <a:rPr lang="en-US" b="0" i="0" dirty="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不是典型的可以通过用户代码就可以执行使用的，取而代之的是，用户可以使用由分布式计算框架提供的更高界别的</a:t>
            </a:r>
            <a:r>
              <a:rPr lang="en-US" b="0" i="0" dirty="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这些</a:t>
            </a:r>
            <a:r>
              <a:rPr lang="en-US" b="0" i="0" dirty="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本身就是建立在</a:t>
            </a:r>
            <a:r>
              <a:rPr lang="en-US" b="0" i="0" dirty="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上的，并且对用户</a:t>
            </a:r>
            <a:r>
              <a:rPr lang="ja-JP" altLang="en-US" b="0" i="0">
                <a:solidFill>
                  <a:srgbClr val="FF0000"/>
                </a:solidFill>
                <a:effectLst/>
                <a:latin typeface="SimSun" panose="02010600030101010101" pitchFamily="2" charset="-122"/>
                <a:ea typeface="SimSun" panose="02010600030101010101" pitchFamily="2" charset="-122"/>
              </a:rPr>
              <a:t>隐藏</a:t>
            </a:r>
            <a:r>
              <a:rPr lang="ja-JP" altLang="en-US" b="0" i="0">
                <a:effectLst/>
                <a:latin typeface="SimSun" panose="02010600030101010101" pitchFamily="2" charset="-122"/>
                <a:ea typeface="SimSun" panose="02010600030101010101" pitchFamily="2" charset="-122"/>
              </a:rPr>
              <a:t>了资源管理的细节。</a:t>
            </a:r>
            <a:endParaRPr lang="en-US" dirty="0">
              <a:latin typeface="SimSun" panose="02010600030101010101" pitchFamily="2" charset="-122"/>
              <a:ea typeface="SimSun" panose="02010600030101010101" pitchFamily="2" charset="-122"/>
            </a:endParaRPr>
          </a:p>
        </p:txBody>
      </p:sp>
      <p:pic>
        <p:nvPicPr>
          <p:cNvPr id="5" name="Picture 4">
            <a:extLst>
              <a:ext uri="{FF2B5EF4-FFF2-40B4-BE49-F238E27FC236}">
                <a16:creationId xmlns:a16="http://schemas.microsoft.com/office/drawing/2014/main" id="{CD197FFB-1828-6B4A-BD7E-9E0539D0C532}"/>
              </a:ext>
            </a:extLst>
          </p:cNvPr>
          <p:cNvPicPr>
            <a:picLocks noChangeAspect="1"/>
          </p:cNvPicPr>
          <p:nvPr/>
        </p:nvPicPr>
        <p:blipFill>
          <a:blip r:embed="rId2"/>
          <a:stretch>
            <a:fillRect/>
          </a:stretch>
        </p:blipFill>
        <p:spPr>
          <a:xfrm>
            <a:off x="6315710" y="3226584"/>
            <a:ext cx="5762232" cy="3557391"/>
          </a:xfrm>
          <a:prstGeom prst="rect">
            <a:avLst/>
          </a:prstGeom>
        </p:spPr>
      </p:pic>
      <p:pic>
        <p:nvPicPr>
          <p:cNvPr id="6" name="Picture 5">
            <a:extLst>
              <a:ext uri="{FF2B5EF4-FFF2-40B4-BE49-F238E27FC236}">
                <a16:creationId xmlns:a16="http://schemas.microsoft.com/office/drawing/2014/main" id="{A9858B66-3C67-FF4F-8AF0-DF1D11E61BE3}"/>
              </a:ext>
            </a:extLst>
          </p:cNvPr>
          <p:cNvPicPr>
            <a:picLocks noChangeAspect="1"/>
          </p:cNvPicPr>
          <p:nvPr/>
        </p:nvPicPr>
        <p:blipFill>
          <a:blip r:embed="rId3"/>
          <a:stretch>
            <a:fillRect/>
          </a:stretch>
        </p:blipFill>
        <p:spPr>
          <a:xfrm>
            <a:off x="241320" y="4236720"/>
            <a:ext cx="6350000" cy="2286000"/>
          </a:xfrm>
          <a:prstGeom prst="rect">
            <a:avLst/>
          </a:prstGeom>
        </p:spPr>
      </p:pic>
      <p:sp>
        <p:nvSpPr>
          <p:cNvPr id="7" name="Oval 6">
            <a:extLst>
              <a:ext uri="{FF2B5EF4-FFF2-40B4-BE49-F238E27FC236}">
                <a16:creationId xmlns:a16="http://schemas.microsoft.com/office/drawing/2014/main" id="{F49E4AC5-82E6-A344-B9E2-4350D64BB0B0}"/>
              </a:ext>
            </a:extLst>
          </p:cNvPr>
          <p:cNvSpPr/>
          <p:nvPr/>
        </p:nvSpPr>
        <p:spPr>
          <a:xfrm>
            <a:off x="3152503" y="5077097"/>
            <a:ext cx="1245326" cy="513806"/>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SimSun" panose="02010600030101010101" pitchFamily="2" charset="-122"/>
              <a:ea typeface="SimSun" panose="02010600030101010101" pitchFamily="2" charset="-122"/>
            </a:endParaRPr>
          </a:p>
        </p:txBody>
      </p:sp>
      <p:sp>
        <p:nvSpPr>
          <p:cNvPr id="8" name="Rectangle 7">
            <a:extLst>
              <a:ext uri="{FF2B5EF4-FFF2-40B4-BE49-F238E27FC236}">
                <a16:creationId xmlns:a16="http://schemas.microsoft.com/office/drawing/2014/main" id="{EDA4A899-3340-CA4B-8AAC-73A1856310C8}"/>
              </a:ext>
            </a:extLst>
          </p:cNvPr>
          <p:cNvSpPr/>
          <p:nvPr/>
        </p:nvSpPr>
        <p:spPr>
          <a:xfrm>
            <a:off x="1177652" y="2617920"/>
            <a:ext cx="10276115" cy="646331"/>
          </a:xfrm>
          <a:prstGeom prst="rect">
            <a:avLst/>
          </a:prstGeom>
        </p:spPr>
        <p:txBody>
          <a:bodyPr wrap="square">
            <a:spAutoFit/>
          </a:bodyPr>
          <a:lstStyle/>
          <a:p>
            <a:r>
              <a:rPr lang="en-US" b="0" i="0" dirty="0" err="1">
                <a:effectLst/>
                <a:latin typeface="SimSun" panose="02010600030101010101" pitchFamily="2" charset="-122"/>
                <a:ea typeface="SimSun" panose="02010600030101010101" pitchFamily="2" charset="-122"/>
              </a:rPr>
              <a:t>Pig，Hive，Crunch</a:t>
            </a:r>
            <a:r>
              <a:rPr lang="ja-JP" altLang="en-US" b="0" i="0">
                <a:effectLst/>
                <a:latin typeface="SimSun" panose="02010600030101010101" pitchFamily="2" charset="-122"/>
                <a:ea typeface="SimSun" panose="02010600030101010101" pitchFamily="2" charset="-122"/>
              </a:rPr>
              <a:t>都是运行在</a:t>
            </a:r>
            <a:r>
              <a:rPr lang="en-US" b="0" i="0" dirty="0" err="1">
                <a:effectLst/>
                <a:latin typeface="SimSun" panose="02010600030101010101" pitchFamily="2" charset="-122"/>
                <a:ea typeface="SimSun" panose="02010600030101010101" pitchFamily="2" charset="-122"/>
              </a:rPr>
              <a:t>MapReduce，Spark</a:t>
            </a:r>
            <a:r>
              <a:rPr lang="ja-JP" altLang="en-US" b="0" i="0">
                <a:effectLst/>
                <a:latin typeface="SimSun" panose="02010600030101010101" pitchFamily="2" charset="-122"/>
                <a:ea typeface="SimSun" panose="02010600030101010101" pitchFamily="2" charset="-122"/>
              </a:rPr>
              <a:t>或者</a:t>
            </a:r>
            <a:r>
              <a:rPr lang="en-US" b="0" i="0" dirty="0" err="1">
                <a:effectLst/>
                <a:latin typeface="SimSun" panose="02010600030101010101" pitchFamily="2" charset="-122"/>
                <a:ea typeface="SimSun" panose="02010600030101010101" pitchFamily="2" charset="-122"/>
              </a:rPr>
              <a:t>Tez</a:t>
            </a:r>
            <a:r>
              <a:rPr lang="en-US" b="0" i="0" dirty="0">
                <a:effectLst/>
                <a:latin typeface="SimSun" panose="02010600030101010101" pitchFamily="2" charset="-122"/>
                <a:ea typeface="SimSun" panose="02010600030101010101" pitchFamily="2" charset="-122"/>
              </a:rPr>
              <a:t>（</a:t>
            </a:r>
            <a:r>
              <a:rPr lang="ja-JP" altLang="en-US" b="0" i="0">
                <a:effectLst/>
                <a:latin typeface="SimSun" panose="02010600030101010101" pitchFamily="2" charset="-122"/>
                <a:ea typeface="SimSun" panose="02010600030101010101" pitchFamily="2" charset="-122"/>
              </a:rPr>
              <a:t>亦或者三者）之上的处理框架的例子，且</a:t>
            </a:r>
            <a:r>
              <a:rPr lang="ja-JP" altLang="en-US" b="0" i="0">
                <a:solidFill>
                  <a:srgbClr val="FF0000"/>
                </a:solidFill>
                <a:effectLst/>
                <a:latin typeface="SimSun" panose="02010600030101010101" pitchFamily="2" charset="-122"/>
                <a:ea typeface="SimSun" panose="02010600030101010101" pitchFamily="2" charset="-122"/>
              </a:rPr>
              <a:t>不会直接</a:t>
            </a:r>
            <a:r>
              <a:rPr lang="ja-JP" altLang="en-US" b="0" i="0">
                <a:effectLst/>
                <a:latin typeface="SimSun" panose="02010600030101010101" pitchFamily="2" charset="-122"/>
                <a:ea typeface="SimSun" panose="02010600030101010101" pitchFamily="2" charset="-122"/>
              </a:rPr>
              <a:t>作用于</a:t>
            </a:r>
            <a:r>
              <a:rPr lang="en-US" b="0" i="0">
                <a:effectLst/>
                <a:latin typeface="SimSun" panose="02010600030101010101" pitchFamily="2" charset="-122"/>
                <a:ea typeface="SimSun" panose="02010600030101010101" pitchFamily="2" charset="-122"/>
              </a:rPr>
              <a:t>YARN。 </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02301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1140823" y="81337"/>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dirty="0">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dirty="0">
                <a:latin typeface="SimSun" panose="02010600030101010101" pitchFamily="2" charset="-122"/>
                <a:ea typeface="SimSun" panose="02010600030101010101" pitchFamily="2" charset="-122"/>
              </a:rPr>
              <a:t>——</a:t>
            </a:r>
            <a:r>
              <a:rPr lang="en-US" altLang="ja-JP" dirty="0">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一些概念</a:t>
            </a:r>
            <a:endParaRPr lang="en-US" dirty="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40BDF93D-80E8-EF44-9413-4CF4132658A4}"/>
              </a:ext>
            </a:extLst>
          </p:cNvPr>
          <p:cNvSpPr txBox="1"/>
          <p:nvPr/>
        </p:nvSpPr>
        <p:spPr>
          <a:xfrm>
            <a:off x="1140823" y="764177"/>
            <a:ext cx="480131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并不清楚用户提交的程序的运行机制</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4D38BE81-973A-A049-97A3-27BE630EF674}"/>
              </a:ext>
            </a:extLst>
          </p:cNvPr>
          <p:cNvSpPr txBox="1"/>
          <p:nvPr/>
        </p:nvSpPr>
        <p:spPr>
          <a:xfrm>
            <a:off x="1140823" y="1382486"/>
            <a:ext cx="3416320"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只提供运算资源的调度</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5C89B314-9621-8747-AA7C-A36CF1C88FFC}"/>
              </a:ext>
            </a:extLst>
          </p:cNvPr>
          <p:cNvSpPr txBox="1"/>
          <p:nvPr/>
        </p:nvSpPr>
        <p:spPr>
          <a:xfrm>
            <a:off x="1140823" y="2061754"/>
            <a:ext cx="443903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中的主管角色叫</a:t>
            </a:r>
            <a:r>
              <a:rPr lang="en-US">
                <a:latin typeface="SimSun" panose="02010600030101010101" pitchFamily="2" charset="-122"/>
                <a:ea typeface="SimSun" panose="02010600030101010101" pitchFamily="2" charset="-122"/>
              </a:rPr>
              <a:t>ResourceManager</a:t>
            </a:r>
          </a:p>
        </p:txBody>
      </p:sp>
      <p:sp>
        <p:nvSpPr>
          <p:cNvPr id="6" name="TextBox 5">
            <a:extLst>
              <a:ext uri="{FF2B5EF4-FFF2-40B4-BE49-F238E27FC236}">
                <a16:creationId xmlns:a16="http://schemas.microsoft.com/office/drawing/2014/main" id="{03C185B6-7E10-B245-8FD2-629019B4A4ED}"/>
              </a:ext>
            </a:extLst>
          </p:cNvPr>
          <p:cNvSpPr txBox="1"/>
          <p:nvPr/>
        </p:nvSpPr>
        <p:spPr>
          <a:xfrm>
            <a:off x="1140823" y="2688771"/>
            <a:ext cx="5469767"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4</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中具体提供运算资源的角色叫</a:t>
            </a:r>
            <a:r>
              <a:rPr lang="en-US">
                <a:latin typeface="SimSun" panose="02010600030101010101" pitchFamily="2" charset="-122"/>
                <a:ea typeface="SimSun" panose="02010600030101010101" pitchFamily="2" charset="-122"/>
              </a:rPr>
              <a:t>NodeManager</a:t>
            </a:r>
          </a:p>
        </p:txBody>
      </p:sp>
      <p:sp>
        <p:nvSpPr>
          <p:cNvPr id="7" name="TextBox 6">
            <a:extLst>
              <a:ext uri="{FF2B5EF4-FFF2-40B4-BE49-F238E27FC236}">
                <a16:creationId xmlns:a16="http://schemas.microsoft.com/office/drawing/2014/main" id="{78955217-50D6-FD41-9E15-152D6E61D6B4}"/>
              </a:ext>
            </a:extLst>
          </p:cNvPr>
          <p:cNvSpPr txBox="1"/>
          <p:nvPr/>
        </p:nvSpPr>
        <p:spPr>
          <a:xfrm>
            <a:off x="1140823" y="3429000"/>
            <a:ext cx="9196252" cy="646331"/>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5</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是一个通用的资源调度平台</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与运行的用户程序完全解耦</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只要第三方框架中有符合</a:t>
            </a:r>
            <a:r>
              <a:rPr lang="en-US">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规范的资源请求机制</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都可以整合在</a:t>
            </a:r>
            <a:r>
              <a:rPr lang="en-US">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上运行</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55505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运行机制</a:t>
            </a:r>
            <a:endParaRPr lang="en-US">
              <a:latin typeface="SimSun" panose="02010600030101010101" pitchFamily="2" charset="-122"/>
              <a:ea typeface="SimSun" panose="02010600030101010101" pitchFamily="2" charset="-122"/>
            </a:endParaRPr>
          </a:p>
        </p:txBody>
      </p:sp>
      <p:pic>
        <p:nvPicPr>
          <p:cNvPr id="7" name="Picture 6">
            <a:extLst>
              <a:ext uri="{FF2B5EF4-FFF2-40B4-BE49-F238E27FC236}">
                <a16:creationId xmlns:a16="http://schemas.microsoft.com/office/drawing/2014/main" id="{2C72035A-0C02-DF4E-B81B-0BEA5FB9B872}"/>
              </a:ext>
            </a:extLst>
          </p:cNvPr>
          <p:cNvPicPr>
            <a:picLocks noChangeAspect="1"/>
          </p:cNvPicPr>
          <p:nvPr/>
        </p:nvPicPr>
        <p:blipFill>
          <a:blip r:embed="rId2"/>
          <a:stretch>
            <a:fillRect/>
          </a:stretch>
        </p:blipFill>
        <p:spPr>
          <a:xfrm>
            <a:off x="6663365" y="1518231"/>
            <a:ext cx="5528635" cy="5339769"/>
          </a:xfrm>
          <a:prstGeom prst="rect">
            <a:avLst/>
          </a:prstGeom>
        </p:spPr>
      </p:pic>
      <p:sp>
        <p:nvSpPr>
          <p:cNvPr id="3" name="Rectangle 2">
            <a:extLst>
              <a:ext uri="{FF2B5EF4-FFF2-40B4-BE49-F238E27FC236}">
                <a16:creationId xmlns:a16="http://schemas.microsoft.com/office/drawing/2014/main" id="{8B9E643B-660D-A34E-87C3-EE87CAB1854F}"/>
              </a:ext>
            </a:extLst>
          </p:cNvPr>
          <p:cNvSpPr/>
          <p:nvPr/>
        </p:nvSpPr>
        <p:spPr>
          <a:xfrm>
            <a:off x="415618" y="793211"/>
            <a:ext cx="6463068" cy="2862322"/>
          </a:xfrm>
          <a:prstGeom prst="rect">
            <a:avLst/>
          </a:prstGeom>
        </p:spPr>
        <p:txBody>
          <a:bodyPr wrap="square">
            <a:spAutoFit/>
          </a:bodyPr>
          <a:lstStyle/>
          <a:p>
            <a:r>
              <a:rPr lang="en-US" altLang="ja-JP">
                <a:latin typeface="SimSun" panose="02010600030101010101" pitchFamily="2" charset="-122"/>
                <a:ea typeface="SimSun" panose="02010600030101010101" pitchFamily="2" charset="-122"/>
              </a:rPr>
              <a:t>1</a:t>
            </a:r>
            <a:r>
              <a:rPr lang="ja-JP" altLang="en-US">
                <a:latin typeface="SimSun" panose="02010600030101010101" pitchFamily="2" charset="-122"/>
                <a:ea typeface="SimSun" panose="02010600030101010101" pitchFamily="2" charset="-122"/>
              </a:rPr>
              <a:t>、客户端联系资源管理器，要求运行一个</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进程</a:t>
            </a:r>
            <a:r>
              <a:rPr lang="zh-CN" altLang="en-US">
                <a:latin typeface="SimSun" panose="02010600030101010101" pitchFamily="2" charset="-122"/>
                <a:ea typeface="SimSun" panose="02010600030101010101" pitchFamily="2" charset="-122"/>
              </a:rPr>
              <a:t>。</a:t>
            </a:r>
            <a:endParaRPr lang="ja-JP" altLang="en-US">
              <a:latin typeface="SimSun" panose="02010600030101010101" pitchFamily="2" charset="-122"/>
              <a:ea typeface="SimSun" panose="02010600030101010101" pitchFamily="2" charset="-122"/>
            </a:endParaRPr>
          </a:p>
          <a:p>
            <a:r>
              <a:rPr lang="en-US" altLang="ja-JP">
                <a:latin typeface="SimSun" panose="02010600030101010101" pitchFamily="2" charset="-122"/>
                <a:ea typeface="SimSun" panose="02010600030101010101" pitchFamily="2" charset="-122"/>
              </a:rPr>
              <a:t>2</a:t>
            </a:r>
            <a:r>
              <a:rPr lang="ja-JP" altLang="en-US">
                <a:latin typeface="SimSun" panose="02010600030101010101" pitchFamily="2" charset="-122"/>
                <a:ea typeface="SimSun" panose="02010600030101010101" pitchFamily="2" charset="-122"/>
              </a:rPr>
              <a:t>、资源管理其找到一个能够在容器启动</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的节点管理器</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a:t>
            </a:r>
          </a:p>
          <a:p>
            <a:r>
              <a:rPr lang="en-US">
                <a:latin typeface="SimSun" panose="02010600030101010101" pitchFamily="2" charset="-122"/>
                <a:ea typeface="SimSun" panose="02010600030101010101" pitchFamily="2" charset="-122"/>
              </a:rPr>
              <a:t>3、application master</a:t>
            </a:r>
            <a:r>
              <a:rPr lang="ja-JP" altLang="en-US">
                <a:latin typeface="SimSun" panose="02010600030101010101" pitchFamily="2" charset="-122"/>
                <a:ea typeface="SimSun" panose="02010600030101010101" pitchFamily="2" charset="-122"/>
              </a:rPr>
              <a:t>运行后，根据应用本身向资源管理器请求更多容器。</a:t>
            </a:r>
          </a:p>
          <a:p>
            <a:r>
              <a:rPr lang="en-US" altLang="ja-JP">
                <a:latin typeface="SimSun" panose="02010600030101010101" pitchFamily="2" charset="-122"/>
                <a:ea typeface="SimSun" panose="02010600030101010101" pitchFamily="2" charset="-122"/>
              </a:rPr>
              <a:t>4</a:t>
            </a:r>
            <a:r>
              <a:rPr lang="ja-JP" altLang="en-US">
                <a:latin typeface="SimSun" panose="02010600030101010101" pitchFamily="2" charset="-122"/>
                <a:ea typeface="SimSun" panose="02010600030101010101" pitchFamily="2" charset="-122"/>
              </a:rPr>
              <a:t>、资源管理器给</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分配需要的资源后，</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在对应资源节点管理器启动容器，节点管理器获取任务运行需要的</a:t>
            </a:r>
            <a:r>
              <a:rPr lang="en-US">
                <a:latin typeface="SimSun" panose="02010600030101010101" pitchFamily="2" charset="-122"/>
                <a:ea typeface="SimSun" panose="02010600030101010101" pitchFamily="2" charset="-122"/>
              </a:rPr>
              <a:t>resources</a:t>
            </a:r>
            <a:r>
              <a:rPr lang="ja-JP" altLang="en-US">
                <a:latin typeface="SimSun" panose="02010600030101010101" pitchFamily="2" charset="-122"/>
                <a:ea typeface="SimSun" panose="02010600030101010101" pitchFamily="2" charset="-122"/>
              </a:rPr>
              <a:t>后，在该容器运行任务</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或者申请更多资源</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用于运行一个分布式计算</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B3B826BF-6DCF-D647-B2A8-1CCE26EA5AA9}"/>
              </a:ext>
            </a:extLst>
          </p:cNvPr>
          <p:cNvSpPr txBox="1"/>
          <p:nvPr/>
        </p:nvSpPr>
        <p:spPr>
          <a:xfrm>
            <a:off x="415618" y="4058376"/>
            <a:ext cx="6314549" cy="369332"/>
          </a:xfrm>
          <a:prstGeom prst="rect">
            <a:avLst/>
          </a:prstGeom>
          <a:noFill/>
        </p:spPr>
        <p:txBody>
          <a:bodyPr wrap="none" rtlCol="0">
            <a:spAutoFit/>
          </a:bodyPr>
          <a:lstStyle/>
          <a:p>
            <a:r>
              <a:rPr lang="en-US"/>
              <a:t>PS</a:t>
            </a:r>
            <a:r>
              <a:rPr lang="zh-CN" altLang="en-US"/>
              <a:t>：</a:t>
            </a:r>
            <a:r>
              <a:rPr lang="en-US" altLang="zh-CN"/>
              <a:t>YARN</a:t>
            </a:r>
            <a:r>
              <a:rPr lang="ja-JP" altLang="en-US"/>
              <a:t>本身不提供各部分通信机制</a:t>
            </a:r>
            <a:r>
              <a:rPr lang="zh-CN" altLang="en-US"/>
              <a:t>，</a:t>
            </a:r>
            <a:r>
              <a:rPr lang="ja-JP" altLang="en-US"/>
              <a:t>由各应用自己实现</a:t>
            </a:r>
            <a:r>
              <a:rPr lang="zh-CN" altLang="en-US"/>
              <a:t>。</a:t>
            </a:r>
            <a:endParaRPr lang="en-US"/>
          </a:p>
        </p:txBody>
      </p:sp>
    </p:spTree>
    <p:extLst>
      <p:ext uri="{BB962C8B-B14F-4D97-AF65-F5344CB8AC3E}">
        <p14:creationId xmlns:p14="http://schemas.microsoft.com/office/powerpoint/2010/main" val="627829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1187669" y="84098"/>
            <a:ext cx="7186583"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Hadoop</a:t>
            </a:r>
            <a:r>
              <a:rPr lang="ja-JP" altLang="en-US" sz="2800">
                <a:latin typeface="SimSun" panose="02010600030101010101" pitchFamily="2" charset="-122"/>
                <a:ea typeface="SimSun" panose="02010600030101010101" pitchFamily="2" charset="-122"/>
              </a:rPr>
              <a:t>原理</a:t>
            </a:r>
            <a:r>
              <a:rPr lang="en-US" altLang="zh-CN" sz="2800" dirty="0">
                <a:latin typeface="SimSun" panose="02010600030101010101" pitchFamily="2" charset="-122"/>
                <a:ea typeface="SimSun" panose="02010600030101010101" pitchFamily="2" charset="-122"/>
              </a:rPr>
              <a:t>——YARN</a:t>
            </a:r>
            <a:r>
              <a:rPr lang="ja-JP" altLang="en-US" sz="2800">
                <a:latin typeface="SimSun" panose="02010600030101010101" pitchFamily="2" charset="-122"/>
                <a:ea typeface="SimSun" panose="02010600030101010101" pitchFamily="2" charset="-122"/>
              </a:rPr>
              <a:t>资源请求</a:t>
            </a:r>
            <a:r>
              <a:rPr lang="en-US" altLang="zh-CN" sz="2800" dirty="0">
                <a:latin typeface="SimSun" panose="02010600030101010101" pitchFamily="2" charset="-122"/>
                <a:ea typeface="SimSun" panose="02010600030101010101" pitchFamily="2" charset="-122"/>
              </a:rPr>
              <a:t>&amp;</a:t>
            </a:r>
            <a:r>
              <a:rPr lang="ja-JP" altLang="en-US" sz="2800">
                <a:latin typeface="SimSun" panose="02010600030101010101" pitchFamily="2" charset="-122"/>
                <a:ea typeface="SimSun" panose="02010600030101010101" pitchFamily="2" charset="-122"/>
              </a:rPr>
              <a:t>生命周期</a:t>
            </a:r>
            <a:endParaRPr lang="en-US" sz="2800"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268420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a:t>
            </a:r>
            <a:r>
              <a:rPr lang="en-US" altLang="ja-JP">
                <a:latin typeface="SimSun" panose="02010600030101010101" pitchFamily="2" charset="-122"/>
                <a:ea typeface="SimSun" panose="02010600030101010101" pitchFamily="2" charset="-122"/>
              </a:rPr>
              <a:t>FIFO</a:t>
            </a:r>
            <a:r>
              <a:rPr lang="ja-JP" altLang="en-US">
                <a:latin typeface="SimSun" panose="02010600030101010101" pitchFamily="2" charset="-122"/>
                <a:ea typeface="SimSun" panose="02010600030101010101" pitchFamily="2" charset="-122"/>
              </a:rPr>
              <a:t>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498342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DEBB6F-89A6-EF48-9A3D-3701352BB48E}"/>
              </a:ext>
            </a:extLst>
          </p:cNvPr>
          <p:cNvSpPr/>
          <p:nvPr/>
        </p:nvSpPr>
        <p:spPr>
          <a:xfrm>
            <a:off x="937317" y="887526"/>
            <a:ext cx="10578165" cy="1477328"/>
          </a:xfrm>
          <a:prstGeom prst="rect">
            <a:avLst/>
          </a:prstGeom>
        </p:spPr>
        <p:txBody>
          <a:bodyPr wrap="square">
            <a:spAutoFit/>
          </a:bodyPr>
          <a:lstStyle/>
          <a:p>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是</a:t>
            </a:r>
            <a:r>
              <a:rPr lang="ja-JP" altLang="en-US"/>
              <a:t>一个分布式计算的解决方案</a:t>
            </a:r>
            <a:r>
              <a:rPr lang="en-US" altLang="ja-JP"/>
              <a:t>.</a:t>
            </a:r>
            <a:r>
              <a:rPr lang="ja-JP" altLang="en-US">
                <a:latin typeface="SimSun" panose="02010600030101010101" pitchFamily="2" charset="-122"/>
                <a:ea typeface="SimSun" panose="02010600030101010101" pitchFamily="2" charset="-122"/>
              </a:rPr>
              <a:t>，可编写和运行分布式应用处理大规模数据，是专为离线和大规模数据分析而设计的，并不适合那种对几个记录随机读写的在线事务处理模式。</a:t>
            </a:r>
            <a:endParaRPr lang="en-US" altLang="ja-JP">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Hadoop=HDFS（</a:t>
            </a:r>
            <a:r>
              <a:rPr lang="ja-JP" altLang="en-US">
                <a:latin typeface="SimSun" panose="02010600030101010101" pitchFamily="2" charset="-122"/>
                <a:ea typeface="SimSun" panose="02010600030101010101" pitchFamily="2" charset="-122"/>
              </a:rPr>
              <a:t>文件系统，数据存储技术相关）</a:t>
            </a:r>
            <a:r>
              <a:rPr lang="en-US" altLang="ja-JP">
                <a:latin typeface="SimSun" panose="02010600030101010101" pitchFamily="2" charset="-122"/>
                <a:ea typeface="SimSun" panose="02010600030101010101" pitchFamily="2" charset="-122"/>
              </a:rPr>
              <a:t>+ </a:t>
            </a:r>
            <a:r>
              <a:rPr lang="en-US">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数据处理），</a:t>
            </a:r>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的数据来源可以是任何形式，在处理半结构化和非结构化数据上与关系型数据库相比有更好的性能，具有更灵活的处理能力，不管任何数据形式最终会转化为</a:t>
            </a:r>
            <a:r>
              <a:rPr lang="en-US">
                <a:latin typeface="SimSun" panose="02010600030101010101" pitchFamily="2" charset="-122"/>
                <a:ea typeface="SimSun" panose="02010600030101010101" pitchFamily="2" charset="-122"/>
              </a:rPr>
              <a:t>key/value，key/value</a:t>
            </a:r>
            <a:r>
              <a:rPr lang="ja-JP" altLang="en-US">
                <a:latin typeface="SimSun" panose="02010600030101010101" pitchFamily="2" charset="-122"/>
                <a:ea typeface="SimSun" panose="02010600030101010101" pitchFamily="2" charset="-122"/>
              </a:rPr>
              <a:t>是基本数据单元。</a:t>
            </a:r>
            <a:endParaRPr lang="en-US">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AB58F0C9-BA10-6A4C-9FBE-09D326476BFB}"/>
              </a:ext>
            </a:extLst>
          </p:cNvPr>
          <p:cNvSpPr txBox="1"/>
          <p:nvPr/>
        </p:nvSpPr>
        <p:spPr>
          <a:xfrm>
            <a:off x="1071154" y="164965"/>
            <a:ext cx="3877985" cy="461665"/>
          </a:xfrm>
          <a:prstGeom prst="rect">
            <a:avLst/>
          </a:prstGeom>
          <a:noFill/>
        </p:spPr>
        <p:txBody>
          <a:bodyPr wrap="none" rtlCol="0">
            <a:spAutoFit/>
          </a:bodyPr>
          <a:lstStyle/>
          <a:p>
            <a:r>
              <a:rPr lang="ja-JP" altLang="en-US" sz="2400">
                <a:latin typeface="SimSun" panose="02010600030101010101" pitchFamily="2" charset="-122"/>
                <a:ea typeface="SimSun" panose="02010600030101010101" pitchFamily="2" charset="-122"/>
              </a:rPr>
              <a:t>一</a:t>
            </a:r>
            <a:r>
              <a:rPr lang="zh-CN" altLang="en-US" sz="2400" dirty="0">
                <a:latin typeface="SimSun" panose="02010600030101010101" pitchFamily="2" charset="-122"/>
                <a:ea typeface="SimSun" panose="02010600030101010101" pitchFamily="2" charset="-122"/>
              </a:rPr>
              <a:t>、</a:t>
            </a:r>
            <a:r>
              <a:rPr lang="en-US" altLang="zh-CN" sz="2400" dirty="0">
                <a:latin typeface="SimSun" panose="02010600030101010101" pitchFamily="2" charset="-122"/>
                <a:ea typeface="SimSun" panose="02010600030101010101" pitchFamily="2" charset="-122"/>
              </a:rPr>
              <a:t>Hadoop</a:t>
            </a:r>
            <a:r>
              <a:rPr lang="ja-JP" altLang="en-US" sz="2400">
                <a:latin typeface="SimSun" panose="02010600030101010101" pitchFamily="2" charset="-122"/>
                <a:ea typeface="SimSun" panose="02010600030101010101" pitchFamily="2" charset="-122"/>
              </a:rPr>
              <a:t>基础</a:t>
            </a:r>
            <a:r>
              <a:rPr lang="en-US" altLang="zh-CN" sz="2400" dirty="0">
                <a:latin typeface="SimSun" panose="02010600030101010101" pitchFamily="2" charset="-122"/>
                <a:ea typeface="SimSun" panose="02010600030101010101" pitchFamily="2" charset="-122"/>
              </a:rPr>
              <a:t>——</a:t>
            </a:r>
            <a:r>
              <a:rPr lang="ja-JP" altLang="en-US" sz="2400">
                <a:latin typeface="SimSun" panose="02010600030101010101" pitchFamily="2" charset="-122"/>
                <a:ea typeface="SimSun" panose="02010600030101010101" pitchFamily="2" charset="-122"/>
              </a:rPr>
              <a:t>是什么</a:t>
            </a:r>
            <a:endParaRPr lang="en-US" altLang="ja-JP" sz="2400" dirty="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3FCC13CD-2444-A049-8A4B-0C0AA1720C1A}"/>
              </a:ext>
            </a:extLst>
          </p:cNvPr>
          <p:cNvPicPr>
            <a:picLocks noChangeAspect="1"/>
          </p:cNvPicPr>
          <p:nvPr/>
        </p:nvPicPr>
        <p:blipFill>
          <a:blip r:embed="rId2"/>
          <a:stretch>
            <a:fillRect/>
          </a:stretch>
        </p:blipFill>
        <p:spPr>
          <a:xfrm>
            <a:off x="3042310" y="2625750"/>
            <a:ext cx="6107380" cy="3908723"/>
          </a:xfrm>
          <a:prstGeom prst="rect">
            <a:avLst/>
          </a:prstGeom>
        </p:spPr>
      </p:pic>
    </p:spTree>
    <p:extLst>
      <p:ext uri="{BB962C8B-B14F-4D97-AF65-F5344CB8AC3E}">
        <p14:creationId xmlns:p14="http://schemas.microsoft.com/office/powerpoint/2010/main" val="2955114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的容器调度器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320036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的公平调度器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053569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339650"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主导资源公平性</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60050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070071"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操作</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6447297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300904"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序列化</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597116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18548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压缩</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53737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339650"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基于文件的数据结构</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244905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D30A2E-E284-034D-8CE0-56F61B181DE5}"/>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dirty="0">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dirty="0">
                <a:latin typeface="SimSun" panose="02010600030101010101" pitchFamily="2" charset="-122"/>
                <a:ea typeface="SimSun" panose="02010600030101010101" pitchFamily="2" charset="-122"/>
              </a:rPr>
              <a:t>——</a:t>
            </a:r>
            <a:r>
              <a:rPr lang="en-US" altLang="ja-JP" dirty="0">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是什么</a:t>
            </a:r>
            <a:endParaRPr lang="en-US" dirty="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79FE5E99-C97D-1643-B212-21B0FC7E5D66}"/>
              </a:ext>
            </a:extLst>
          </p:cNvPr>
          <p:cNvSpPr/>
          <p:nvPr/>
        </p:nvSpPr>
        <p:spPr>
          <a:xfrm>
            <a:off x="500741" y="769904"/>
            <a:ext cx="10685417" cy="1200329"/>
          </a:xfrm>
          <a:prstGeom prst="rect">
            <a:avLst/>
          </a:prstGeom>
        </p:spPr>
        <p:txBody>
          <a:bodyPr wrap="square">
            <a:spAutoFit/>
          </a:bodyPr>
          <a:lstStyle/>
          <a:p>
            <a:r>
              <a:rPr lang="en-US">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是</a:t>
            </a:r>
            <a:r>
              <a:rPr lang="en-US">
                <a:latin typeface="SimSun" panose="02010600030101010101" pitchFamily="2" charset="-122"/>
                <a:ea typeface="SimSun" panose="02010600030101010101" pitchFamily="2" charset="-122"/>
              </a:rPr>
              <a:t>Google</a:t>
            </a:r>
            <a:r>
              <a:rPr lang="ja-JP" altLang="en-US">
                <a:latin typeface="SimSun" panose="02010600030101010101" pitchFamily="2" charset="-122"/>
                <a:ea typeface="SimSun" panose="02010600030101010101" pitchFamily="2" charset="-122"/>
              </a:rPr>
              <a:t>提出的一个软件架构，用于大规模数据集（大于</a:t>
            </a:r>
            <a:r>
              <a:rPr lang="en-US" altLang="ja-JP">
                <a:latin typeface="SimSun" panose="02010600030101010101" pitchFamily="2" charset="-122"/>
                <a:ea typeface="SimSun" panose="02010600030101010101" pitchFamily="2" charset="-122"/>
              </a:rPr>
              <a:t>1</a:t>
            </a:r>
            <a:r>
              <a:rPr lang="en-US">
                <a:latin typeface="SimSun" panose="02010600030101010101" pitchFamily="2" charset="-122"/>
                <a:ea typeface="SimSun" panose="02010600030101010101" pitchFamily="2" charset="-122"/>
              </a:rPr>
              <a:t>TB）</a:t>
            </a:r>
            <a:r>
              <a:rPr lang="ja-JP" altLang="en-US">
                <a:latin typeface="SimSun" panose="02010600030101010101" pitchFamily="2" charset="-122"/>
                <a:ea typeface="SimSun" panose="02010600030101010101" pitchFamily="2" charset="-122"/>
              </a:rPr>
              <a:t>的并行运算。 即是一种</a:t>
            </a:r>
            <a:r>
              <a:rPr lang="ja-JP" altLang="en-US">
                <a:solidFill>
                  <a:srgbClr val="FF0000"/>
                </a:solidFill>
                <a:latin typeface="SimSun" panose="02010600030101010101" pitchFamily="2" charset="-122"/>
                <a:ea typeface="SimSun" panose="02010600030101010101" pitchFamily="2" charset="-122"/>
              </a:rPr>
              <a:t>思想</a:t>
            </a:r>
            <a:r>
              <a:rPr lang="ja-JP" altLang="en-US">
                <a:latin typeface="SimSun" panose="02010600030101010101" pitchFamily="2" charset="-122"/>
                <a:ea typeface="SimSun" panose="02010600030101010101" pitchFamily="2" charset="-122"/>
              </a:rPr>
              <a:t>，也是一个</a:t>
            </a:r>
            <a:r>
              <a:rPr lang="ja-JP" altLang="en-US">
                <a:solidFill>
                  <a:srgbClr val="FF0000"/>
                </a:solidFill>
                <a:latin typeface="SimSun" panose="02010600030101010101" pitchFamily="2" charset="-122"/>
                <a:ea typeface="SimSun" panose="02010600030101010101" pitchFamily="2" charset="-122"/>
              </a:rPr>
              <a:t>实现</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概念“</a:t>
            </a:r>
            <a:r>
              <a:rPr lang="en-US">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映射）”和“</a:t>
            </a:r>
            <a:r>
              <a:rPr lang="en-US">
                <a:latin typeface="SimSun" panose="02010600030101010101" pitchFamily="2" charset="-122"/>
                <a:ea typeface="SimSun" panose="02010600030101010101" pitchFamily="2" charset="-122"/>
              </a:rPr>
              <a:t>Reduce（</a:t>
            </a:r>
            <a:r>
              <a:rPr lang="ja-JP" altLang="en-US">
                <a:latin typeface="SimSun" panose="02010600030101010101" pitchFamily="2" charset="-122"/>
                <a:ea typeface="SimSun" panose="02010600030101010101" pitchFamily="2" charset="-122"/>
              </a:rPr>
              <a:t>归纳）”，及他们的主要思想，都是从函数式编程语言</a:t>
            </a:r>
            <a:r>
              <a:rPr lang="en-US" altLang="ja-JP">
                <a:latin typeface="SimSun" panose="02010600030101010101" pitchFamily="2" charset="-122"/>
                <a:ea typeface="SimSun" panose="02010600030101010101" pitchFamily="2" charset="-122"/>
              </a:rPr>
              <a:t>(Scala</a:t>
            </a:r>
            <a:r>
              <a:rPr lang="zh-CN" alt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Haskell</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Miranda</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借来的，还有从矢量编程语言借来的特性。</a:t>
            </a:r>
            <a:r>
              <a:rPr lang="en-US">
                <a:latin typeface="SimSun" panose="02010600030101010101" pitchFamily="2" charset="-122"/>
                <a:ea typeface="SimSun" panose="02010600030101010101" pitchFamily="2" charset="-122"/>
              </a:rPr>
              <a:t> MapReduce</a:t>
            </a:r>
            <a:r>
              <a:rPr lang="ja-JP" altLang="en-US">
                <a:latin typeface="SimSun" panose="02010600030101010101" pitchFamily="2" charset="-122"/>
                <a:ea typeface="SimSun" panose="02010600030101010101" pitchFamily="2" charset="-122"/>
              </a:rPr>
              <a:t>程序本质上是并行运行的</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因此可以将大规模的数据分析任务分发给任何一个拥有足够多机器的数据中心</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11" name="Rectangle 10">
            <a:extLst>
              <a:ext uri="{FF2B5EF4-FFF2-40B4-BE49-F238E27FC236}">
                <a16:creationId xmlns:a16="http://schemas.microsoft.com/office/drawing/2014/main" id="{D35355B7-4A3E-4D4F-A6F8-EA030F31DB41}"/>
              </a:ext>
            </a:extLst>
          </p:cNvPr>
          <p:cNvSpPr/>
          <p:nvPr/>
        </p:nvSpPr>
        <p:spPr>
          <a:xfrm>
            <a:off x="500741" y="2468297"/>
            <a:ext cx="11146972" cy="2862322"/>
          </a:xfrm>
          <a:prstGeom prst="rect">
            <a:avLst/>
          </a:prstGeom>
        </p:spPr>
        <p:txBody>
          <a:bodyPr wrap="square">
            <a:spAutoFit/>
          </a:bodyPr>
          <a:lstStyle/>
          <a:p>
            <a:r>
              <a:rPr lang="ja-JP" altLang="en-US">
                <a:solidFill>
                  <a:srgbClr val="FF0000"/>
                </a:solidFill>
                <a:latin typeface="SimSun" panose="02010600030101010101" pitchFamily="2" charset="-122"/>
                <a:ea typeface="SimSun" panose="02010600030101010101" pitchFamily="2" charset="-122"/>
              </a:rPr>
              <a:t>映射</a:t>
            </a:r>
            <a:r>
              <a:rPr lang="en-US" altLang="ja-JP">
                <a:solidFill>
                  <a:srgbClr val="FF0000"/>
                </a:solidFill>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就是对一些独立元素组成的概念上的列表（例如，一个测试成绩的列表）的每一个元素进行指定的操作（比如，有人发现所有学生的成绩都被高估了一分，他可以定义一个“减一”的映射函数，用来修正这个错误。）。事实上，每个元素都是被</a:t>
            </a:r>
            <a:r>
              <a:rPr lang="ja-JP" altLang="en-US">
                <a:solidFill>
                  <a:srgbClr val="FF0000"/>
                </a:solidFill>
                <a:latin typeface="SimSun" panose="02010600030101010101" pitchFamily="2" charset="-122"/>
                <a:ea typeface="SimSun" panose="02010600030101010101" pitchFamily="2" charset="-122"/>
              </a:rPr>
              <a:t>独立</a:t>
            </a:r>
            <a:r>
              <a:rPr lang="ja-JP" altLang="en-US">
                <a:latin typeface="SimSun" panose="02010600030101010101" pitchFamily="2" charset="-122"/>
                <a:ea typeface="SimSun" panose="02010600030101010101" pitchFamily="2" charset="-122"/>
              </a:rPr>
              <a:t>操作的，而原始列表</a:t>
            </a:r>
            <a:r>
              <a:rPr lang="ja-JP" altLang="en-US">
                <a:solidFill>
                  <a:srgbClr val="FF0000"/>
                </a:solidFill>
                <a:latin typeface="SimSun" panose="02010600030101010101" pitchFamily="2" charset="-122"/>
                <a:ea typeface="SimSun" panose="02010600030101010101" pitchFamily="2" charset="-122"/>
              </a:rPr>
              <a:t>没有</a:t>
            </a:r>
            <a:r>
              <a:rPr lang="ja-JP" altLang="en-US">
                <a:latin typeface="SimSun" panose="02010600030101010101" pitchFamily="2" charset="-122"/>
                <a:ea typeface="SimSun" panose="02010600030101010101" pitchFamily="2" charset="-122"/>
              </a:rPr>
              <a:t>被更改，因为这里创建了一个新的列表来保存新的答案。这就是说，</a:t>
            </a:r>
            <a:r>
              <a:rPr lang="en-US">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操作是可以</a:t>
            </a:r>
            <a:r>
              <a:rPr lang="ja-JP" altLang="en-US">
                <a:solidFill>
                  <a:srgbClr val="FF0000"/>
                </a:solidFill>
                <a:latin typeface="SimSun" panose="02010600030101010101" pitchFamily="2" charset="-122"/>
                <a:ea typeface="SimSun" panose="02010600030101010101" pitchFamily="2" charset="-122"/>
              </a:rPr>
              <a:t>高度并行</a:t>
            </a:r>
            <a:r>
              <a:rPr lang="ja-JP" altLang="en-US">
                <a:latin typeface="SimSun" panose="02010600030101010101" pitchFamily="2" charset="-122"/>
                <a:ea typeface="SimSun" panose="02010600030101010101" pitchFamily="2" charset="-122"/>
              </a:rPr>
              <a:t>的，这对高性能要求的应用以及并行计算领域的需求非常有用。</a:t>
            </a:r>
          </a:p>
          <a:p>
            <a:r>
              <a:rPr lang="ja-JP" altLang="en-US">
                <a:solidFill>
                  <a:srgbClr val="FF0000"/>
                </a:solidFill>
                <a:latin typeface="SimSun" panose="02010600030101010101" pitchFamily="2" charset="-122"/>
                <a:ea typeface="SimSun" panose="02010600030101010101" pitchFamily="2" charset="-122"/>
              </a:rPr>
              <a:t>归纳</a:t>
            </a:r>
            <a:r>
              <a:rPr lang="en-US" altLang="ja-JP">
                <a:solidFill>
                  <a:srgbClr val="FF0000"/>
                </a:solidFill>
                <a:latin typeface="SimSun" panose="02010600030101010101" pitchFamily="2" charset="-122"/>
                <a:ea typeface="SimSun" panose="02010600030101010101" pitchFamily="2" charset="-122"/>
              </a:rPr>
              <a:t>(</a:t>
            </a:r>
            <a:r>
              <a:rPr lang="en-US">
                <a:solidFill>
                  <a:srgbClr val="FF0000"/>
                </a:solidFill>
                <a:latin typeface="SimSun" panose="02010600030101010101" pitchFamily="2" charset="-122"/>
                <a:ea typeface="SimSun" panose="02010600030101010101" pitchFamily="2" charset="-122"/>
              </a:rPr>
              <a:t>Reduce</a:t>
            </a:r>
            <a:r>
              <a:rPr lang="en-US" altLang="ja-JP">
                <a:solidFill>
                  <a:srgbClr val="FF0000"/>
                </a:solidFill>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指的是对一个列表的元素进行适当的</a:t>
            </a:r>
            <a:r>
              <a:rPr lang="ja-JP" altLang="en-US">
                <a:solidFill>
                  <a:srgbClr val="FF0000"/>
                </a:solidFill>
                <a:latin typeface="SimSun" panose="02010600030101010101" pitchFamily="2" charset="-122"/>
                <a:ea typeface="SimSun" panose="02010600030101010101" pitchFamily="2" charset="-122"/>
              </a:rPr>
              <a:t>合并</a:t>
            </a:r>
            <a:r>
              <a:rPr lang="ja-JP" altLang="en-US">
                <a:latin typeface="SimSun" panose="02010600030101010101" pitchFamily="2" charset="-122"/>
                <a:ea typeface="SimSun" panose="02010600030101010101" pitchFamily="2" charset="-122"/>
              </a:rPr>
              <a:t>（继续看前面的例子，如果有人想知道班级的平均分该怎么做？他可以定义一个归纳函数，通过让列表中的奇数（</a:t>
            </a:r>
            <a:r>
              <a:rPr lang="en-US">
                <a:latin typeface="SimSun" panose="02010600030101010101" pitchFamily="2" charset="-122"/>
                <a:ea typeface="SimSun" panose="02010600030101010101" pitchFamily="2" charset="-122"/>
              </a:rPr>
              <a:t>odd）</a:t>
            </a:r>
            <a:r>
              <a:rPr lang="ja-JP" altLang="en-US">
                <a:latin typeface="SimSun" panose="02010600030101010101" pitchFamily="2" charset="-122"/>
                <a:ea typeface="SimSun" panose="02010600030101010101" pitchFamily="2" charset="-122"/>
              </a:rPr>
              <a:t>或偶数（</a:t>
            </a:r>
            <a:r>
              <a:rPr lang="en-US">
                <a:latin typeface="SimSun" panose="02010600030101010101" pitchFamily="2" charset="-122"/>
                <a:ea typeface="SimSun" panose="02010600030101010101" pitchFamily="2" charset="-122"/>
              </a:rPr>
              <a:t>even）</a:t>
            </a:r>
            <a:r>
              <a:rPr lang="ja-JP" altLang="en-US">
                <a:latin typeface="SimSun" panose="02010600030101010101" pitchFamily="2" charset="-122"/>
                <a:ea typeface="SimSun" panose="02010600030101010101" pitchFamily="2" charset="-122"/>
              </a:rPr>
              <a:t>元素跟自己的相邻的元素相加的方式把列表减半，如此递归运算直到列表只剩下一个元素，然后用这个元素除以人数，就得到了平均分）。虽然他不如映射函数那么并行，但是因为归纳总是有一个简单的答案，大规模的运算</a:t>
            </a:r>
            <a:r>
              <a:rPr lang="ja-JP" altLang="en-US">
                <a:solidFill>
                  <a:srgbClr val="FF0000"/>
                </a:solidFill>
                <a:latin typeface="SimSun" panose="02010600030101010101" pitchFamily="2" charset="-122"/>
                <a:ea typeface="SimSun" panose="02010600030101010101" pitchFamily="2" charset="-122"/>
              </a:rPr>
              <a:t>相对独立</a:t>
            </a:r>
            <a:r>
              <a:rPr lang="ja-JP" altLang="en-US">
                <a:latin typeface="SimSun" panose="02010600030101010101" pitchFamily="2" charset="-122"/>
                <a:ea typeface="SimSun" panose="02010600030101010101" pitchFamily="2" charset="-122"/>
              </a:rPr>
              <a:t>，所以归纳函数在高度并行环境下也很有用。</a:t>
            </a:r>
          </a:p>
        </p:txBody>
      </p:sp>
    </p:spTree>
    <p:extLst>
      <p:ext uri="{BB962C8B-B14F-4D97-AF65-F5344CB8AC3E}">
        <p14:creationId xmlns:p14="http://schemas.microsoft.com/office/powerpoint/2010/main" val="16725537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525F16-69D0-5343-BE17-F0BDF863DD24}"/>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A6562E23-BDB4-8641-802B-D8AB32FC1780}"/>
              </a:ext>
            </a:extLst>
          </p:cNvPr>
          <p:cNvSpPr/>
          <p:nvPr/>
        </p:nvSpPr>
        <p:spPr>
          <a:xfrm>
            <a:off x="496389" y="815012"/>
            <a:ext cx="10515874" cy="1200329"/>
          </a:xfrm>
          <a:prstGeom prst="rect">
            <a:avLst/>
          </a:prstGeom>
        </p:spPr>
        <p:txBody>
          <a:bodyPr wrap="square">
            <a:spAutoFit/>
          </a:bodyPr>
          <a:lstStyle/>
          <a:p>
            <a:r>
              <a:rPr lang="en-US" i="0">
                <a:solidFill>
                  <a:srgbClr val="333333"/>
                </a:solidFill>
                <a:effectLst/>
                <a:latin typeface="SimSun" panose="02010600030101010101" pitchFamily="2" charset="-122"/>
                <a:ea typeface="SimSun" panose="02010600030101010101" pitchFamily="2" charset="-122"/>
              </a:rPr>
              <a:t>MapReduce</a:t>
            </a:r>
            <a:r>
              <a:rPr lang="ja-JP" altLang="en-US" i="0">
                <a:solidFill>
                  <a:srgbClr val="333333"/>
                </a:solidFill>
                <a:effectLst/>
                <a:latin typeface="SimSun" panose="02010600030101010101" pitchFamily="2" charset="-122"/>
                <a:ea typeface="SimSun" panose="02010600030101010101" pitchFamily="2" charset="-122"/>
              </a:rPr>
              <a:t>处理任务主要有两个阶段：</a:t>
            </a:r>
            <a:r>
              <a:rPr lang="en-US" i="0">
                <a:solidFill>
                  <a:srgbClr val="333333"/>
                </a:solidFill>
                <a:effectLst/>
                <a:latin typeface="SimSun" panose="02010600030101010101" pitchFamily="2" charset="-122"/>
                <a:ea typeface="SimSun" panose="02010600030101010101" pitchFamily="2" charset="-122"/>
              </a:rPr>
              <a:t>map</a:t>
            </a:r>
            <a:r>
              <a:rPr lang="ja-JP" altLang="en-US" i="0">
                <a:solidFill>
                  <a:srgbClr val="333333"/>
                </a:solidFill>
                <a:effectLst/>
                <a:latin typeface="SimSun" panose="02010600030101010101" pitchFamily="2" charset="-122"/>
                <a:ea typeface="SimSun" panose="02010600030101010101" pitchFamily="2" charset="-122"/>
              </a:rPr>
              <a:t>阶段和</a:t>
            </a:r>
            <a:r>
              <a:rPr lang="en-US" i="0">
                <a:solidFill>
                  <a:srgbClr val="333333"/>
                </a:solidFill>
                <a:effectLst/>
                <a:latin typeface="SimSun" panose="02010600030101010101" pitchFamily="2" charset="-122"/>
                <a:ea typeface="SimSun" panose="02010600030101010101" pitchFamily="2" charset="-122"/>
              </a:rPr>
              <a:t>reduce</a:t>
            </a:r>
            <a:r>
              <a:rPr lang="ja-JP" altLang="en-US" i="0">
                <a:solidFill>
                  <a:srgbClr val="333333"/>
                </a:solidFill>
                <a:effectLst/>
                <a:latin typeface="SimSun" panose="02010600030101010101" pitchFamily="2" charset="-122"/>
                <a:ea typeface="SimSun" panose="02010600030101010101" pitchFamily="2" charset="-122"/>
              </a:rPr>
              <a:t>阶段，每一个阶段都有相应的键值对</a:t>
            </a:r>
            <a:r>
              <a:rPr lang="en-US" altLang="ja-JP" i="0">
                <a:solidFill>
                  <a:srgbClr val="333333"/>
                </a:solidFill>
                <a:effectLst/>
                <a:latin typeface="SimSun" panose="02010600030101010101" pitchFamily="2" charset="-122"/>
                <a:ea typeface="SimSun" panose="02010600030101010101" pitchFamily="2" charset="-122"/>
              </a:rPr>
              <a:t>(</a:t>
            </a:r>
            <a:r>
              <a:rPr lang="en-US" i="0">
                <a:solidFill>
                  <a:srgbClr val="333333"/>
                </a:solidFill>
                <a:effectLst/>
                <a:latin typeface="SimSun" panose="02010600030101010101" pitchFamily="2" charset="-122"/>
                <a:ea typeface="SimSun" panose="02010600030101010101" pitchFamily="2" charset="-122"/>
              </a:rPr>
              <a:t>key-value)</a:t>
            </a:r>
            <a:r>
              <a:rPr lang="ja-JP" altLang="en-US" i="0">
                <a:solidFill>
                  <a:srgbClr val="333333"/>
                </a:solidFill>
                <a:effectLst/>
                <a:latin typeface="SimSun" panose="02010600030101010101" pitchFamily="2" charset="-122"/>
                <a:ea typeface="SimSun" panose="02010600030101010101" pitchFamily="2" charset="-122"/>
              </a:rPr>
              <a:t>作为输入和输出，它们的类型对于程序员来说是可选的。</a:t>
            </a:r>
            <a:endParaRPr lang="en-US" altLang="ja-JP" i="0">
              <a:solidFill>
                <a:srgbClr val="333333"/>
              </a:solidFill>
              <a:effectLst/>
              <a:latin typeface="SimSun" panose="02010600030101010101" pitchFamily="2" charset="-122"/>
              <a:ea typeface="SimSun" panose="02010600030101010101" pitchFamily="2" charset="-122"/>
            </a:endParaRPr>
          </a:p>
          <a:p>
            <a:r>
              <a:rPr lang="ja-JP" altLang="en-US" i="0">
                <a:solidFill>
                  <a:srgbClr val="333333"/>
                </a:solidFill>
                <a:effectLst/>
                <a:latin typeface="SimSun" panose="02010600030101010101" pitchFamily="2" charset="-122"/>
                <a:ea typeface="SimSun" panose="02010600030101010101" pitchFamily="2" charset="-122"/>
              </a:rPr>
              <a:t>程序员也可以指定两个函数：</a:t>
            </a:r>
            <a:r>
              <a:rPr lang="en-US" i="0">
                <a:solidFill>
                  <a:srgbClr val="333333"/>
                </a:solidFill>
                <a:effectLst/>
                <a:latin typeface="SimSun" panose="02010600030101010101" pitchFamily="2" charset="-122"/>
                <a:ea typeface="SimSun" panose="02010600030101010101" pitchFamily="2" charset="-122"/>
              </a:rPr>
              <a:t>map</a:t>
            </a:r>
            <a:r>
              <a:rPr lang="ja-JP" altLang="en-US" i="0">
                <a:solidFill>
                  <a:srgbClr val="333333"/>
                </a:solidFill>
                <a:effectLst/>
                <a:latin typeface="SimSun" panose="02010600030101010101" pitchFamily="2" charset="-122"/>
                <a:ea typeface="SimSun" panose="02010600030101010101" pitchFamily="2" charset="-122"/>
              </a:rPr>
              <a:t>函数和</a:t>
            </a:r>
            <a:r>
              <a:rPr lang="en-US" i="0">
                <a:solidFill>
                  <a:srgbClr val="333333"/>
                </a:solidFill>
                <a:effectLst/>
                <a:latin typeface="SimSun" panose="02010600030101010101" pitchFamily="2" charset="-122"/>
                <a:ea typeface="SimSun" panose="02010600030101010101" pitchFamily="2" charset="-122"/>
              </a:rPr>
              <a:t>reduce</a:t>
            </a:r>
            <a:r>
              <a:rPr lang="ja-JP" altLang="en-US" i="0">
                <a:solidFill>
                  <a:srgbClr val="333333"/>
                </a:solidFill>
                <a:effectLst/>
                <a:latin typeface="SimSun" panose="02010600030101010101" pitchFamily="2" charset="-122"/>
                <a:ea typeface="SimSun" panose="02010600030101010101" pitchFamily="2" charset="-122"/>
              </a:rPr>
              <a:t>函数。 </a:t>
            </a:r>
            <a:endParaRPr lang="en-US" altLang="ja-JP" i="0">
              <a:solidFill>
                <a:srgbClr val="333333"/>
              </a:solidFill>
              <a:effectLst/>
              <a:latin typeface="SimSun" panose="02010600030101010101" pitchFamily="2" charset="-122"/>
              <a:ea typeface="SimSun" panose="02010600030101010101" pitchFamily="2" charset="-122"/>
            </a:endParaRPr>
          </a:p>
          <a:p>
            <a:endParaRPr lang="en-US">
              <a:latin typeface="SimSun" panose="02010600030101010101" pitchFamily="2" charset="-122"/>
              <a:ea typeface="SimSun" panose="02010600030101010101" pitchFamily="2" charset="-122"/>
            </a:endParaRPr>
          </a:p>
        </p:txBody>
      </p:sp>
      <p:pic>
        <p:nvPicPr>
          <p:cNvPr id="14" name="Picture 13">
            <a:extLst>
              <a:ext uri="{FF2B5EF4-FFF2-40B4-BE49-F238E27FC236}">
                <a16:creationId xmlns:a16="http://schemas.microsoft.com/office/drawing/2014/main" id="{074A3BE1-ACDF-9F46-B7CF-75C134B14720}"/>
              </a:ext>
            </a:extLst>
          </p:cNvPr>
          <p:cNvPicPr>
            <a:picLocks noChangeAspect="1"/>
          </p:cNvPicPr>
          <p:nvPr/>
        </p:nvPicPr>
        <p:blipFill>
          <a:blip r:embed="rId2"/>
          <a:stretch>
            <a:fillRect/>
          </a:stretch>
        </p:blipFill>
        <p:spPr>
          <a:xfrm>
            <a:off x="1499326" y="2499905"/>
            <a:ext cx="8636000" cy="2781300"/>
          </a:xfrm>
          <a:prstGeom prst="rect">
            <a:avLst/>
          </a:prstGeom>
        </p:spPr>
      </p:pic>
    </p:spTree>
    <p:extLst>
      <p:ext uri="{BB962C8B-B14F-4D97-AF65-F5344CB8AC3E}">
        <p14:creationId xmlns:p14="http://schemas.microsoft.com/office/powerpoint/2010/main" val="21316268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3D1571-9305-5040-A584-25CB96E1574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38344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D0BBB-3751-2848-AC2E-DF1F0FBCB18F}"/>
              </a:ext>
            </a:extLst>
          </p:cNvPr>
          <p:cNvSpPr txBox="1"/>
          <p:nvPr/>
        </p:nvSpPr>
        <p:spPr>
          <a:xfrm>
            <a:off x="1111109" y="84083"/>
            <a:ext cx="4185761" cy="461665"/>
          </a:xfrm>
          <a:prstGeom prst="rect">
            <a:avLst/>
          </a:prstGeom>
          <a:noFill/>
        </p:spPr>
        <p:txBody>
          <a:bodyPr wrap="none" rtlCol="0">
            <a:spAutoFit/>
          </a:bodyPr>
          <a:lstStyle/>
          <a:p>
            <a:r>
              <a:rPr lang="ja-JP" altLang="en-US" sz="2400">
                <a:latin typeface="SimSun" panose="02010600030101010101" pitchFamily="2" charset="-122"/>
                <a:ea typeface="SimSun" panose="02010600030101010101" pitchFamily="2" charset="-122"/>
              </a:rPr>
              <a:t>一</a:t>
            </a:r>
            <a:r>
              <a:rPr lang="zh-CN" altLang="en-US" sz="2400" dirty="0">
                <a:latin typeface="SimSun" panose="02010600030101010101" pitchFamily="2" charset="-122"/>
                <a:ea typeface="SimSun" panose="02010600030101010101" pitchFamily="2" charset="-122"/>
              </a:rPr>
              <a:t>、</a:t>
            </a:r>
            <a:r>
              <a:rPr lang="en-US" altLang="zh-CN" sz="2400" dirty="0">
                <a:latin typeface="SimSun" panose="02010600030101010101" pitchFamily="2" charset="-122"/>
                <a:ea typeface="SimSun" panose="02010600030101010101" pitchFamily="2" charset="-122"/>
              </a:rPr>
              <a:t>Hadoop</a:t>
            </a:r>
            <a:r>
              <a:rPr lang="ja-JP" altLang="en-US" sz="2400">
                <a:latin typeface="SimSun" panose="02010600030101010101" pitchFamily="2" charset="-122"/>
                <a:ea typeface="SimSun" panose="02010600030101010101" pitchFamily="2" charset="-122"/>
              </a:rPr>
              <a:t>基础</a:t>
            </a:r>
            <a:r>
              <a:rPr lang="en-US" altLang="zh-CN" sz="2400" dirty="0">
                <a:latin typeface="SimSun" panose="02010600030101010101" pitchFamily="2" charset="-122"/>
                <a:ea typeface="SimSun" panose="02010600030101010101" pitchFamily="2" charset="-122"/>
              </a:rPr>
              <a:t>——</a:t>
            </a:r>
            <a:r>
              <a:rPr lang="ja-JP" altLang="en-US" sz="2400">
                <a:latin typeface="SimSun" panose="02010600030101010101" pitchFamily="2" charset="-122"/>
                <a:ea typeface="SimSun" panose="02010600030101010101" pitchFamily="2" charset="-122"/>
              </a:rPr>
              <a:t>能做什么</a:t>
            </a:r>
            <a:endParaRPr lang="en-US" altLang="ja-JP" sz="2400" dirty="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EDF48D70-83EF-2147-8361-F0F5D2762CE7}"/>
              </a:ext>
            </a:extLst>
          </p:cNvPr>
          <p:cNvSpPr txBox="1"/>
          <p:nvPr/>
        </p:nvSpPr>
        <p:spPr>
          <a:xfrm>
            <a:off x="1858109" y="1107831"/>
            <a:ext cx="7340471"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日志收集批处理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点评</a:t>
            </a:r>
            <a:r>
              <a:rPr lang="en-US" altLang="ja-JP">
                <a:latin typeface="SimSun" panose="02010600030101010101" pitchFamily="2" charset="-122"/>
                <a:ea typeface="SimSun" panose="02010600030101010101" pitchFamily="2" charset="-122"/>
              </a:rPr>
              <a:t>CAT</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https://github.com/dianping/cat/</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0C1AF098-B3D9-2D40-B12D-198A8E990E62}"/>
              </a:ext>
            </a:extLst>
          </p:cNvPr>
          <p:cNvSpPr txBox="1"/>
          <p:nvPr/>
        </p:nvSpPr>
        <p:spPr>
          <a:xfrm>
            <a:off x="1858109" y="1762858"/>
            <a:ext cx="146065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数据挖掘</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950270CF-49D8-BE46-9A2E-4F3EC2A60261}"/>
              </a:ext>
            </a:extLst>
          </p:cNvPr>
          <p:cNvSpPr txBox="1"/>
          <p:nvPr/>
        </p:nvSpPr>
        <p:spPr>
          <a:xfrm>
            <a:off x="1858109" y="2417885"/>
            <a:ext cx="2839239"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大量地从文件中顺序读</a:t>
            </a:r>
            <a:endParaRPr lang="en-US">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E7ECEB81-3BB0-D64A-B78E-AA019E06512C}"/>
              </a:ext>
            </a:extLst>
          </p:cNvPr>
          <p:cNvSpPr txBox="1"/>
          <p:nvPr/>
        </p:nvSpPr>
        <p:spPr>
          <a:xfrm>
            <a:off x="1858109" y="3072912"/>
            <a:ext cx="237757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4</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用户行为特征建模</a:t>
            </a:r>
          </a:p>
        </p:txBody>
      </p:sp>
      <p:sp>
        <p:nvSpPr>
          <p:cNvPr id="7" name="TextBox 6">
            <a:extLst>
              <a:ext uri="{FF2B5EF4-FFF2-40B4-BE49-F238E27FC236}">
                <a16:creationId xmlns:a16="http://schemas.microsoft.com/office/drawing/2014/main" id="{C1867EB4-CABD-8245-907F-2369B2B7F0CF}"/>
              </a:ext>
            </a:extLst>
          </p:cNvPr>
          <p:cNvSpPr txBox="1"/>
          <p:nvPr/>
        </p:nvSpPr>
        <p:spPr>
          <a:xfrm>
            <a:off x="1858109" y="3727938"/>
            <a:ext cx="2146742"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5</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个性化广告推荐</a:t>
            </a:r>
          </a:p>
        </p:txBody>
      </p:sp>
      <p:sp>
        <p:nvSpPr>
          <p:cNvPr id="8" name="TextBox 7">
            <a:extLst>
              <a:ext uri="{FF2B5EF4-FFF2-40B4-BE49-F238E27FC236}">
                <a16:creationId xmlns:a16="http://schemas.microsoft.com/office/drawing/2014/main" id="{45435C79-015E-A547-9DF7-7C9B9E2EE329}"/>
              </a:ext>
            </a:extLst>
          </p:cNvPr>
          <p:cNvSpPr txBox="1"/>
          <p:nvPr/>
        </p:nvSpPr>
        <p:spPr>
          <a:xfrm>
            <a:off x="1858109" y="4382964"/>
            <a:ext cx="1460656" cy="369332"/>
          </a:xfrm>
          <a:prstGeom prst="rect">
            <a:avLst/>
          </a:prstGeom>
          <a:noFill/>
        </p:spPr>
        <p:txBody>
          <a:bodyPr wrap="none" rtlCol="0">
            <a:spAutoFit/>
          </a:bodyPr>
          <a:lstStyle/>
          <a:p>
            <a:r>
              <a:rPr lang="en-US"/>
              <a:t>6</a:t>
            </a:r>
            <a:r>
              <a:rPr lang="zh-CN" altLang="en-US"/>
              <a:t>、</a:t>
            </a:r>
            <a:r>
              <a:rPr lang="ja-JP" altLang="en-US"/>
              <a:t>文件系统</a:t>
            </a:r>
            <a:endParaRPr lang="en-US"/>
          </a:p>
        </p:txBody>
      </p:sp>
    </p:spTree>
    <p:extLst>
      <p:ext uri="{BB962C8B-B14F-4D97-AF65-F5344CB8AC3E}">
        <p14:creationId xmlns:p14="http://schemas.microsoft.com/office/powerpoint/2010/main" val="22890766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ADBAC0-D6E0-D944-A0AF-ACDC3F50B70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0CCD5302-1B90-5B4D-95C9-F27ACFCF262F}"/>
              </a:ext>
            </a:extLst>
          </p:cNvPr>
          <p:cNvSpPr/>
          <p:nvPr/>
        </p:nvSpPr>
        <p:spPr>
          <a:xfrm>
            <a:off x="595810" y="657995"/>
            <a:ext cx="10803709" cy="1200329"/>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一个</a:t>
            </a:r>
            <a:r>
              <a:rPr lang="en-US" b="0" i="0">
                <a:solidFill>
                  <a:srgbClr val="333333"/>
                </a:solidFill>
                <a:effectLst/>
                <a:latin typeface="SimSun" panose="02010600030101010101" pitchFamily="2" charset="-122"/>
                <a:ea typeface="SimSun" panose="02010600030101010101" pitchFamily="2" charset="-122"/>
              </a:rPr>
              <a:t>MapReduce</a:t>
            </a:r>
            <a:r>
              <a:rPr lang="ja-JP" altLang="en-US" b="0" i="0">
                <a:solidFill>
                  <a:srgbClr val="333333"/>
                </a:solidFill>
                <a:effectLst/>
                <a:latin typeface="SimSun" panose="02010600030101010101" pitchFamily="2" charset="-122"/>
                <a:ea typeface="SimSun" panose="02010600030101010101" pitchFamily="2" charset="-122"/>
              </a:rPr>
              <a:t>作业</a:t>
            </a:r>
            <a:r>
              <a:rPr lang="en-US" altLang="ja-JP">
                <a:solidFill>
                  <a:srgbClr val="333333"/>
                </a:solidFill>
                <a:latin typeface="SimSun" panose="02010600030101010101" pitchFamily="2" charset="-122"/>
                <a:ea typeface="SimSun" panose="02010600030101010101" pitchFamily="2" charset="-122"/>
              </a:rPr>
              <a:t>(JOB)</a:t>
            </a:r>
            <a:r>
              <a:rPr lang="ja-JP" altLang="en-US" b="0" i="0">
                <a:solidFill>
                  <a:srgbClr val="333333"/>
                </a:solidFill>
                <a:effectLst/>
                <a:latin typeface="SimSun" panose="02010600030101010101" pitchFamily="2" charset="-122"/>
                <a:ea typeface="SimSun" panose="02010600030101010101" pitchFamily="2" charset="-122"/>
              </a:rPr>
              <a:t>就是客户端想要执行的一个工作单元</a:t>
            </a:r>
            <a:r>
              <a:rPr lang="zh-CN" altLang="en-US" b="0" i="0">
                <a:solidFill>
                  <a:srgbClr val="333333"/>
                </a:solidFill>
                <a:effectLst/>
                <a:latin typeface="SimSun" panose="02010600030101010101" pitchFamily="2" charset="-122"/>
                <a:ea typeface="SimSun" panose="02010600030101010101" pitchFamily="2" charset="-122"/>
              </a:rPr>
              <a:t>。</a:t>
            </a:r>
            <a:endParaRPr lang="en-US" altLang="zh-CN" b="0" i="0">
              <a:solidFill>
                <a:srgbClr val="333333"/>
              </a:solidFill>
              <a:effectLst/>
              <a:latin typeface="SimSun" panose="02010600030101010101" pitchFamily="2" charset="-122"/>
              <a:ea typeface="SimSun" panose="02010600030101010101" pitchFamily="2" charset="-122"/>
            </a:endParaRPr>
          </a:p>
          <a:p>
            <a:r>
              <a:rPr lang="en-US" b="0" i="0">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把这个工作单元切分成多个任务块来运行，这些任务块有两种类型：</a:t>
            </a:r>
            <a:r>
              <a:rPr lang="en-US" b="0" i="0">
                <a:solidFill>
                  <a:srgbClr val="333333"/>
                </a:solidFill>
                <a:effectLst/>
                <a:latin typeface="SimSun" panose="02010600030101010101" pitchFamily="2" charset="-122"/>
                <a:ea typeface="SimSun" panose="02010600030101010101" pitchFamily="2" charset="-122"/>
              </a:rPr>
              <a:t>map</a:t>
            </a:r>
            <a:r>
              <a:rPr lang="ja-JP" altLang="en-US" b="0" i="0">
                <a:solidFill>
                  <a:srgbClr val="333333"/>
                </a:solidFill>
                <a:effectLst/>
                <a:latin typeface="SimSun" panose="02010600030101010101" pitchFamily="2" charset="-122"/>
                <a:ea typeface="SimSun" panose="02010600030101010101" pitchFamily="2" charset="-122"/>
              </a:rPr>
              <a:t>任务和</a:t>
            </a:r>
            <a:r>
              <a:rPr lang="en-US" b="0" i="0">
                <a:solidFill>
                  <a:srgbClr val="333333"/>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任务。这些任务被安排使用</a:t>
            </a:r>
            <a:r>
              <a:rPr lang="en-US" b="0" i="0">
                <a:solidFill>
                  <a:srgbClr val="333333"/>
                </a:solidFill>
                <a:effectLst/>
                <a:latin typeface="SimSun" panose="02010600030101010101" pitchFamily="2" charset="-122"/>
                <a:ea typeface="SimSun" panose="02010600030101010101" pitchFamily="2" charset="-122"/>
              </a:rPr>
              <a:t>YARN</a:t>
            </a:r>
            <a:r>
              <a:rPr lang="ja-JP" altLang="en-US" b="0" i="0">
                <a:solidFill>
                  <a:srgbClr val="333333"/>
                </a:solidFill>
                <a:effectLst/>
                <a:latin typeface="SimSun" panose="02010600030101010101" pitchFamily="2" charset="-122"/>
                <a:ea typeface="SimSun" panose="02010600030101010101" pitchFamily="2" charset="-122"/>
              </a:rPr>
              <a:t>框架来运行在集群中的节点上。如果某个任务失败，它将会被自动重新安排到一个不同的节点上运行。 </a:t>
            </a:r>
            <a:endParaRPr lang="en-US">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20116FF0-D427-7845-86CA-F0AF7D83678A}"/>
              </a:ext>
            </a:extLst>
          </p:cNvPr>
          <p:cNvSpPr/>
          <p:nvPr/>
        </p:nvSpPr>
        <p:spPr>
          <a:xfrm>
            <a:off x="628104" y="1856462"/>
            <a:ext cx="11232970" cy="646331"/>
          </a:xfrm>
          <a:prstGeom prst="rect">
            <a:avLst/>
          </a:prstGeom>
        </p:spPr>
        <p:txBody>
          <a:bodyPr wrap="square">
            <a:spAutoFit/>
          </a:bodyPr>
          <a:lstStyle/>
          <a:p>
            <a:r>
              <a:rPr lang="en-US" b="0" i="0">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把一个</a:t>
            </a:r>
            <a:r>
              <a:rPr lang="en-US" b="0" i="0">
                <a:solidFill>
                  <a:srgbClr val="333333"/>
                </a:solidFill>
                <a:effectLst/>
                <a:latin typeface="SimSun" panose="02010600030101010101" pitchFamily="2" charset="-122"/>
                <a:ea typeface="SimSun" panose="02010600030101010101" pitchFamily="2" charset="-122"/>
              </a:rPr>
              <a:t>MapReduce</a:t>
            </a:r>
            <a:r>
              <a:rPr lang="ja-JP" altLang="en-US" b="0" i="0">
                <a:solidFill>
                  <a:srgbClr val="333333"/>
                </a:solidFill>
                <a:effectLst/>
                <a:latin typeface="SimSun" panose="02010600030101010101" pitchFamily="2" charset="-122"/>
                <a:ea typeface="SimSun" panose="02010600030101010101" pitchFamily="2" charset="-122"/>
              </a:rPr>
              <a:t>作业的输入数据切分成固定大小的片，称之为输入分片</a:t>
            </a:r>
            <a:r>
              <a:rPr lang="en-US" altLang="ja-JP">
                <a:solidFill>
                  <a:srgbClr val="333333"/>
                </a:solidFill>
                <a:latin typeface="SimSun" panose="02010600030101010101" pitchFamily="2" charset="-122"/>
                <a:ea typeface="SimSun" panose="02010600030101010101" pitchFamily="2" charset="-122"/>
              </a:rPr>
              <a:t>(input split)</a:t>
            </a:r>
            <a:r>
              <a:rPr lang="ja-JP" altLang="en-US" b="0" i="0">
                <a:solidFill>
                  <a:srgbClr val="333333"/>
                </a:solidFill>
                <a:effectLst/>
                <a:latin typeface="SimSun" panose="02010600030101010101" pitchFamily="2" charset="-122"/>
                <a:ea typeface="SimSun" panose="02010600030101010101" pitchFamily="2" charset="-122"/>
              </a:rPr>
              <a:t>或简称分片。</a:t>
            </a:r>
            <a:r>
              <a:rPr lang="ja-JP" altLang="en-US">
                <a:latin typeface="SimSun" panose="02010600030101010101" pitchFamily="2" charset="-122"/>
                <a:ea typeface="SimSun" panose="02010600030101010101" pitchFamily="2" charset="-122"/>
              </a:rPr>
              <a:t> 一个良好的分片大小应该是一个</a:t>
            </a:r>
            <a:r>
              <a:rPr lang="en-US">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块的大小，在默认情况下是</a:t>
            </a:r>
            <a:r>
              <a:rPr lang="en-US" altLang="ja-JP">
                <a:solidFill>
                  <a:srgbClr val="FF0000"/>
                </a:solidFill>
                <a:latin typeface="SimSun" panose="02010600030101010101" pitchFamily="2" charset="-122"/>
                <a:ea typeface="SimSun" panose="02010600030101010101" pitchFamily="2" charset="-122"/>
              </a:rPr>
              <a:t>128</a:t>
            </a:r>
            <a:r>
              <a:rPr lang="en-US">
                <a:solidFill>
                  <a:srgbClr val="FF0000"/>
                </a:solidFill>
                <a:latin typeface="SimSun" panose="02010600030101010101" pitchFamily="2" charset="-122"/>
                <a:ea typeface="SimSun" panose="02010600030101010101" pitchFamily="2" charset="-122"/>
              </a:rPr>
              <a:t>M</a:t>
            </a:r>
            <a:r>
              <a:rPr lang="en-US">
                <a:latin typeface="SimSun" panose="02010600030101010101" pitchFamily="2" charset="-122"/>
                <a:ea typeface="SimSun" panose="02010600030101010101" pitchFamily="2" charset="-122"/>
              </a:rPr>
              <a:t> </a:t>
            </a:r>
            <a:r>
              <a:rPr lang="ja-JP" altLang="en-US" b="0" i="0">
                <a:solidFill>
                  <a:srgbClr val="333333"/>
                </a:solidFill>
                <a:effectLst/>
                <a:latin typeface="SimSun" panose="02010600030101010101" pitchFamily="2" charset="-122"/>
                <a:ea typeface="SimSun" panose="02010600030101010101" pitchFamily="2" charset="-122"/>
              </a:rPr>
              <a:t> </a:t>
            </a:r>
            <a:endParaRPr lang="en-US">
              <a:latin typeface="SimSun" panose="02010600030101010101" pitchFamily="2" charset="-122"/>
              <a:ea typeface="SimSun" panose="02010600030101010101" pitchFamily="2" charset="-122"/>
            </a:endParaRPr>
          </a:p>
        </p:txBody>
      </p:sp>
      <p:pic>
        <p:nvPicPr>
          <p:cNvPr id="18" name="Picture 17">
            <a:extLst>
              <a:ext uri="{FF2B5EF4-FFF2-40B4-BE49-F238E27FC236}">
                <a16:creationId xmlns:a16="http://schemas.microsoft.com/office/drawing/2014/main" id="{C839A00E-2813-5143-B5AE-CCF0545AF25C}"/>
              </a:ext>
            </a:extLst>
          </p:cNvPr>
          <p:cNvPicPr>
            <a:picLocks noChangeAspect="1"/>
          </p:cNvPicPr>
          <p:nvPr/>
        </p:nvPicPr>
        <p:blipFill>
          <a:blip r:embed="rId2"/>
          <a:stretch>
            <a:fillRect/>
          </a:stretch>
        </p:blipFill>
        <p:spPr>
          <a:xfrm>
            <a:off x="4224233" y="3268264"/>
            <a:ext cx="7899400" cy="3568700"/>
          </a:xfrm>
          <a:prstGeom prst="rect">
            <a:avLst/>
          </a:prstGeom>
        </p:spPr>
      </p:pic>
    </p:spTree>
    <p:extLst>
      <p:ext uri="{BB962C8B-B14F-4D97-AF65-F5344CB8AC3E}">
        <p14:creationId xmlns:p14="http://schemas.microsoft.com/office/powerpoint/2010/main" val="19638034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ADBAC0-D6E0-D944-A0AF-ACDC3F50B70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F1BAC8D4-A3AB-9742-8948-B62AE02D4B61}"/>
              </a:ext>
            </a:extLst>
          </p:cNvPr>
          <p:cNvSpPr/>
          <p:nvPr/>
        </p:nvSpPr>
        <p:spPr>
          <a:xfrm>
            <a:off x="463367" y="1101551"/>
            <a:ext cx="11265265" cy="646331"/>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当存在</a:t>
            </a:r>
            <a:r>
              <a:rPr lang="ja-JP" altLang="en-US" b="0" i="0">
                <a:solidFill>
                  <a:srgbClr val="FF0000"/>
                </a:solidFill>
                <a:effectLst/>
                <a:latin typeface="SimSun" panose="02010600030101010101" pitchFamily="2" charset="-122"/>
                <a:ea typeface="SimSun" panose="02010600030101010101" pitchFamily="2" charset="-122"/>
              </a:rPr>
              <a:t>多个</a:t>
            </a:r>
            <a:r>
              <a:rPr lang="en-US" b="0" i="0">
                <a:solidFill>
                  <a:srgbClr val="FF0000"/>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任务时，</a:t>
            </a:r>
            <a:r>
              <a:rPr lang="en-US" b="0" i="0">
                <a:solidFill>
                  <a:srgbClr val="333333"/>
                </a:solidFill>
                <a:effectLst/>
                <a:latin typeface="SimSun" panose="02010600030101010101" pitchFamily="2" charset="-122"/>
                <a:ea typeface="SimSun" panose="02010600030101010101" pitchFamily="2" charset="-122"/>
              </a:rPr>
              <a:t>map</a:t>
            </a:r>
            <a:r>
              <a:rPr lang="ja-JP" altLang="en-US" b="0" i="0">
                <a:solidFill>
                  <a:srgbClr val="333333"/>
                </a:solidFill>
                <a:effectLst/>
                <a:latin typeface="SimSun" panose="02010600030101010101" pitchFamily="2" charset="-122"/>
                <a:ea typeface="SimSun" panose="02010600030101010101" pitchFamily="2" charset="-122"/>
              </a:rPr>
              <a:t>任务就会</a:t>
            </a:r>
            <a:r>
              <a:rPr lang="ja-JP" altLang="en-US" b="0" i="0">
                <a:solidFill>
                  <a:srgbClr val="FF0000"/>
                </a:solidFill>
                <a:effectLst/>
                <a:latin typeface="SimSun" panose="02010600030101010101" pitchFamily="2" charset="-122"/>
                <a:ea typeface="SimSun" panose="02010600030101010101" pitchFamily="2" charset="-122"/>
              </a:rPr>
              <a:t>分割</a:t>
            </a:r>
            <a:r>
              <a:rPr lang="ja-JP" altLang="en-US" b="0" i="0">
                <a:solidFill>
                  <a:srgbClr val="333333"/>
                </a:solidFill>
                <a:effectLst/>
                <a:latin typeface="SimSun" panose="02010600030101010101" pitchFamily="2" charset="-122"/>
                <a:ea typeface="SimSun" panose="02010600030101010101" pitchFamily="2" charset="-122"/>
              </a:rPr>
              <a:t>他们的输出数据，使得每一个</a:t>
            </a:r>
            <a:r>
              <a:rPr lang="en-US" b="0" i="0">
                <a:solidFill>
                  <a:srgbClr val="333333"/>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任务都有一个分割数据可处理。</a:t>
            </a:r>
            <a:endParaRPr lang="en-US">
              <a:latin typeface="SimSun" panose="02010600030101010101" pitchFamily="2" charset="-122"/>
              <a:ea typeface="SimSun" panose="02010600030101010101" pitchFamily="2" charset="-122"/>
            </a:endParaRPr>
          </a:p>
        </p:txBody>
      </p:sp>
      <p:pic>
        <p:nvPicPr>
          <p:cNvPr id="5" name="Picture 4">
            <a:extLst>
              <a:ext uri="{FF2B5EF4-FFF2-40B4-BE49-F238E27FC236}">
                <a16:creationId xmlns:a16="http://schemas.microsoft.com/office/drawing/2014/main" id="{CC983E8C-7C83-CE41-9237-F46C33A9CC95}"/>
              </a:ext>
            </a:extLst>
          </p:cNvPr>
          <p:cNvPicPr>
            <a:picLocks noChangeAspect="1"/>
          </p:cNvPicPr>
          <p:nvPr/>
        </p:nvPicPr>
        <p:blipFill>
          <a:blip r:embed="rId2"/>
          <a:stretch>
            <a:fillRect/>
          </a:stretch>
        </p:blipFill>
        <p:spPr>
          <a:xfrm>
            <a:off x="2965449" y="2187749"/>
            <a:ext cx="6261100" cy="3568700"/>
          </a:xfrm>
          <a:prstGeom prst="rect">
            <a:avLst/>
          </a:prstGeom>
        </p:spPr>
      </p:pic>
    </p:spTree>
    <p:extLst>
      <p:ext uri="{BB962C8B-B14F-4D97-AF65-F5344CB8AC3E}">
        <p14:creationId xmlns:p14="http://schemas.microsoft.com/office/powerpoint/2010/main" val="25273818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工作机制</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8142714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68589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的类型与格式</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1314748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455066"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中使用压缩</a:t>
            </a:r>
            <a:endParaRPr lang="en-US" altLang="ja-JP">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199039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455066"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的内置特性</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6517629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7755032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34505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6776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187176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E6AA2F-B179-7249-B78C-8BF689AC1CB4}"/>
              </a:ext>
            </a:extLst>
          </p:cNvPr>
          <p:cNvSpPr txBox="1"/>
          <p:nvPr/>
        </p:nvSpPr>
        <p:spPr>
          <a:xfrm>
            <a:off x="1068404" y="108905"/>
            <a:ext cx="6288901"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Hadoop</a:t>
            </a:r>
            <a:r>
              <a:rPr lang="ja-JP" altLang="en-US" sz="2800">
                <a:latin typeface="SimSun" panose="02010600030101010101" pitchFamily="2" charset="-122"/>
                <a:ea typeface="SimSun" panose="02010600030101010101" pitchFamily="2" charset="-122"/>
              </a:rPr>
              <a:t>基础</a:t>
            </a:r>
            <a:r>
              <a:rPr lang="en-US" altLang="zh-CN" sz="2800" dirty="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结构化数据是什么</a:t>
            </a:r>
            <a:endParaRPr lang="en-US" altLang="ja-JP" sz="2800" dirty="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DC82CA64-2D33-684D-A277-C4FC6E0B6812}"/>
              </a:ext>
            </a:extLst>
          </p:cNvPr>
          <p:cNvSpPr txBox="1"/>
          <p:nvPr/>
        </p:nvSpPr>
        <p:spPr>
          <a:xfrm>
            <a:off x="933651" y="750771"/>
            <a:ext cx="7109639"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结构化数据</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具有既定格式的实体化数据</a:t>
            </a:r>
            <a:r>
              <a:rPr lang="zh-CN" altLang="en-US">
                <a:latin typeface="SimSun" panose="02010600030101010101" pitchFamily="2" charset="-122"/>
                <a:ea typeface="SimSun" panose="02010600030101010101" pitchFamily="2" charset="-122"/>
              </a:rPr>
              <a:t>。</a:t>
            </a:r>
            <a:endParaRPr lang="en-US" altLang="zh-CN">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9D5317DB-71C3-A140-80A1-AC2AE3EE65C1}"/>
              </a:ext>
            </a:extLst>
          </p:cNvPr>
          <p:cNvSpPr txBox="1"/>
          <p:nvPr/>
        </p:nvSpPr>
        <p:spPr>
          <a:xfrm>
            <a:off x="933651" y="1295840"/>
            <a:ext cx="10106525" cy="1200329"/>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半结构化数据</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semi-structured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和普通纯文本相比具有一定的结构性，但和具有严格理论模型的关系数据库的数据相比更灵活。比较松散</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虽然可能有个事</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但机场被忽略</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只能作为对数据结构的一般性指导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比如电子表格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它在结构上是由单元格组成的网格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但每个单元格内可以保存任何形式的数据</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A4EA0E7D-4A3F-1149-8386-29658CE7B157}"/>
              </a:ext>
            </a:extLst>
          </p:cNvPr>
          <p:cNvSpPr txBox="1"/>
          <p:nvPr/>
        </p:nvSpPr>
        <p:spPr>
          <a:xfrm>
            <a:off x="933651" y="2671906"/>
            <a:ext cx="10029524" cy="646331"/>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非结构化数据</a:t>
            </a:r>
            <a:r>
              <a:rPr lang="en-US" altLang="ja-JP">
                <a:latin typeface="SimSun" panose="02010600030101010101" pitchFamily="2" charset="-122"/>
                <a:ea typeface="SimSun" panose="02010600030101010101" pitchFamily="2" charset="-122"/>
              </a:rPr>
              <a:t>(un</a:t>
            </a:r>
            <a:r>
              <a:rPr lang="en-US" altLang="zh-CN">
                <a:latin typeface="SimSun" panose="02010600030101010101" pitchFamily="2" charset="-122"/>
                <a:ea typeface="SimSun" panose="02010600030101010101" pitchFamily="2" charset="-122"/>
              </a:rPr>
              <a:t>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en-US" altLang="ja-JP">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没有什么特别的内部结构</a:t>
            </a:r>
            <a:r>
              <a:rPr lang="zh-CN" altLang="en-US">
                <a:latin typeface="SimSun" panose="02010600030101010101" pitchFamily="2" charset="-122"/>
                <a:ea typeface="SimSun" panose="02010600030101010101" pitchFamily="2" charset="-122"/>
              </a:rPr>
              <a:t>， 不适于由数据库二维表来表现，图片和咅频、视频信息等。广泛应用于全文检索和各种多媒体信息处理领域。</a:t>
            </a:r>
            <a:endParaRPr lang="en-US">
              <a:latin typeface="SimSun" panose="02010600030101010101" pitchFamily="2" charset="-122"/>
              <a:ea typeface="SimSun" panose="02010600030101010101" pitchFamily="2" charset="-122"/>
            </a:endParaRPr>
          </a:p>
        </p:txBody>
      </p:sp>
      <p:pic>
        <p:nvPicPr>
          <p:cNvPr id="6" name="Picture 5">
            <a:extLst>
              <a:ext uri="{FF2B5EF4-FFF2-40B4-BE49-F238E27FC236}">
                <a16:creationId xmlns:a16="http://schemas.microsoft.com/office/drawing/2014/main" id="{63C0087B-C641-C34B-AAC8-896E75FECB94}"/>
              </a:ext>
            </a:extLst>
          </p:cNvPr>
          <p:cNvPicPr>
            <a:picLocks noChangeAspect="1"/>
          </p:cNvPicPr>
          <p:nvPr/>
        </p:nvPicPr>
        <p:blipFill>
          <a:blip r:embed="rId2"/>
          <a:stretch>
            <a:fillRect/>
          </a:stretch>
        </p:blipFill>
        <p:spPr>
          <a:xfrm>
            <a:off x="1068404" y="3770973"/>
            <a:ext cx="3002614" cy="2879500"/>
          </a:xfrm>
          <a:prstGeom prst="rect">
            <a:avLst/>
          </a:prstGeom>
        </p:spPr>
      </p:pic>
      <p:pic>
        <p:nvPicPr>
          <p:cNvPr id="7" name="Picture 6">
            <a:extLst>
              <a:ext uri="{FF2B5EF4-FFF2-40B4-BE49-F238E27FC236}">
                <a16:creationId xmlns:a16="http://schemas.microsoft.com/office/drawing/2014/main" id="{5B40E3B1-58C9-6B4A-98AE-2FA6BF6258F0}"/>
              </a:ext>
            </a:extLst>
          </p:cNvPr>
          <p:cNvPicPr>
            <a:picLocks noChangeAspect="1"/>
          </p:cNvPicPr>
          <p:nvPr/>
        </p:nvPicPr>
        <p:blipFill>
          <a:blip r:embed="rId3"/>
          <a:stretch>
            <a:fillRect/>
          </a:stretch>
        </p:blipFill>
        <p:spPr>
          <a:xfrm>
            <a:off x="7586342" y="3978499"/>
            <a:ext cx="2838753" cy="2879501"/>
          </a:xfrm>
          <a:prstGeom prst="rect">
            <a:avLst/>
          </a:prstGeom>
        </p:spPr>
      </p:pic>
    </p:spTree>
    <p:extLst>
      <p:ext uri="{BB962C8B-B14F-4D97-AF65-F5344CB8AC3E}">
        <p14:creationId xmlns:p14="http://schemas.microsoft.com/office/powerpoint/2010/main" val="26164310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CA3BB9-1D2F-7240-A608-D04671796189}"/>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DBCB8294-9DFF-504E-8EF8-54DE4880CB8D}"/>
              </a:ext>
            </a:extLst>
          </p:cNvPr>
          <p:cNvSpPr txBox="1"/>
          <p:nvPr/>
        </p:nvSpPr>
        <p:spPr>
          <a:xfrm>
            <a:off x="750125" y="1160640"/>
            <a:ext cx="5955476" cy="3693319"/>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 sudo</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yum</a:t>
            </a:r>
            <a:r>
              <a:rPr lang="en-US">
                <a:latin typeface="SimSun" panose="02010600030101010101" pitchFamily="2" charset="-122"/>
                <a:ea typeface="SimSun" panose="02010600030101010101" pitchFamily="2" charset="-122"/>
              </a:rPr>
              <a:t> install ssh</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sudo yum install rsync</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ssh</a:t>
            </a:r>
            <a:r>
              <a:rPr lang="ja-JP" altLang="en-US">
                <a:latin typeface="SimSun" panose="02010600030101010101" pitchFamily="2" charset="-122"/>
                <a:ea typeface="SimSun" panose="02010600030101010101" pitchFamily="2" charset="-122"/>
              </a:rPr>
              <a:t>免密登陆</a:t>
            </a:r>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ssh-keygen -t rsa -P '' -f ~/.ssh/id_rsa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FF0000"/>
                </a:solidFill>
                <a:latin typeface="SimSun" panose="02010600030101010101" pitchFamily="2" charset="-122"/>
                <a:ea typeface="SimSun" panose="02010600030101010101" pitchFamily="2" charset="-122"/>
              </a:rPr>
              <a:t>cat ~/.ssh/id_rsa.pub &gt;&gt; ~/.ssh/authorized_keys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FF0000"/>
                </a:solidFill>
                <a:latin typeface="SimSun" panose="02010600030101010101" pitchFamily="2" charset="-122"/>
                <a:ea typeface="SimSun" panose="02010600030101010101" pitchFamily="2" charset="-122"/>
              </a:rPr>
              <a:t>chmod</a:t>
            </a:r>
            <a:r>
              <a:rPr lang="en-US">
                <a:latin typeface="SimSun" panose="02010600030101010101" pitchFamily="2" charset="-122"/>
                <a:ea typeface="SimSun" panose="02010600030101010101" pitchFamily="2" charset="-122"/>
              </a:rPr>
              <a:t> 0600 ~/.ssh/authorized_keys</a:t>
            </a:r>
          </a:p>
          <a:p>
            <a:endParaRPr lang="en-US" altLang="zh-CN">
              <a:latin typeface="SimSun" panose="02010600030101010101" pitchFamily="2" charset="-122"/>
              <a:ea typeface="SimSun" panose="02010600030101010101" pitchFamily="2" charset="-122"/>
            </a:endParaRPr>
          </a:p>
          <a:p>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测试登陆</a:t>
            </a:r>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ssh localhost</a:t>
            </a:r>
          </a:p>
        </p:txBody>
      </p:sp>
      <p:sp>
        <p:nvSpPr>
          <p:cNvPr id="7" name="Rectangle 6">
            <a:extLst>
              <a:ext uri="{FF2B5EF4-FFF2-40B4-BE49-F238E27FC236}">
                <a16:creationId xmlns:a16="http://schemas.microsoft.com/office/drawing/2014/main" id="{F3DDF1A3-E2B6-5342-9571-0A90B63C38E0}"/>
              </a:ext>
            </a:extLst>
          </p:cNvPr>
          <p:cNvSpPr/>
          <p:nvPr/>
        </p:nvSpPr>
        <p:spPr>
          <a:xfrm>
            <a:off x="6096000" y="0"/>
            <a:ext cx="6096000" cy="1754326"/>
          </a:xfrm>
          <a:prstGeom prst="rect">
            <a:avLst/>
          </a:prstGeom>
          <a:solidFill>
            <a:schemeClr val="tx1"/>
          </a:solidFill>
        </p:spPr>
        <p:txBody>
          <a:bodyPr>
            <a:spAutoFit/>
          </a:bodyPr>
          <a:lstStyle/>
          <a:p>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id_rsa.pub</a:t>
            </a:r>
            <a:endParaRPr lang="en-US" sz="1200">
              <a:solidFill>
                <a:schemeClr val="bg1"/>
              </a:solidFill>
              <a:effectLst/>
              <a:latin typeface="SimSun" panose="02010600030101010101" pitchFamily="2" charset="-122"/>
              <a:ea typeface="SimSun" panose="02010600030101010101" pitchFamily="2" charset="-122"/>
            </a:endParaRPr>
          </a:p>
          <a:p>
            <a:r>
              <a:rPr lang="en-US" sz="1200">
                <a:solidFill>
                  <a:schemeClr val="bg1"/>
                </a:solidFill>
                <a:effectLst/>
                <a:highlight>
                  <a:srgbClr val="FF0000"/>
                </a:highlight>
                <a:latin typeface="SimSun" panose="02010600030101010101" pitchFamily="2" charset="-122"/>
                <a:ea typeface="SimSun" panose="02010600030101010101" pitchFamily="2" charset="-122"/>
              </a:rPr>
              <a:t>ssh-rsa</a:t>
            </a:r>
            <a:r>
              <a:rPr lang="en-US" sz="1200">
                <a:solidFill>
                  <a:schemeClr val="bg1"/>
                </a:solidFill>
                <a:effectLst/>
                <a:latin typeface="SimSun" panose="02010600030101010101" pitchFamily="2" charset="-122"/>
                <a:ea typeface="SimSun" panose="02010600030101010101" pitchFamily="2" charset="-122"/>
              </a:rPr>
              <a:t> AAAAB3NzaC1yc2EAAAADAQABAAABAQDNFiNQy8LfhMBuArNoMOsAJ2JvbmczEOVEEUU/Sz67cO7ON491mf8SfcwvhEOFiNVaj29tSvHcbw4HifPsWtU2TVOd+MMFTJDSFF7D98mw+QTTiNhEeMvRJ+jfNOeHsEICcqsk/N1YyiP+WNyLqd7BAg9I</a:t>
            </a:r>
            <a:r>
              <a:rPr lang="en-US" sz="1200">
                <a:solidFill>
                  <a:schemeClr val="bg1"/>
                </a:solidFill>
                <a:latin typeface="SimSun" panose="02010600030101010101" pitchFamily="2" charset="-122"/>
                <a:ea typeface="SimSun" panose="02010600030101010101" pitchFamily="2" charset="-122"/>
              </a:rPr>
              <a:t>df</a:t>
            </a:r>
            <a:r>
              <a:rPr lang="en-US" sz="1200">
                <a:solidFill>
                  <a:schemeClr val="bg1"/>
                </a:solidFill>
                <a:effectLst/>
                <a:latin typeface="SimSun" panose="02010600030101010101" pitchFamily="2" charset="-122"/>
                <a:ea typeface="SimSun" panose="02010600030101010101" pitchFamily="2" charset="-122"/>
              </a:rPr>
              <a:t>yFiBqnSREgT0+</a:t>
            </a:r>
            <a:r>
              <a:rPr lang="en-US" sz="1200">
                <a:solidFill>
                  <a:schemeClr val="bg1"/>
                </a:solidFill>
                <a:latin typeface="SimSun" panose="02010600030101010101" pitchFamily="2" charset="-122"/>
                <a:ea typeface="SimSun" panose="02010600030101010101" pitchFamily="2" charset="-122"/>
              </a:rPr>
              <a:t>pNlxAMXyBIBnnTEjkA3qEQr4q92GchtP1gxz8FWvHH9rGW0jnYCkyd67yiLG0Pw1V0PBfl8IL9iHMesZvtiKZNzA0WFXwIZtmVTKJxRqjXH48T8aUxiaxVg9nLAfAilj/D1zATJTA/iYY69sKcibMNAHvRXgPswtmhfyoxPdWF66GZ9WDmBaViZs9/</a:t>
            </a:r>
          </a:p>
          <a:p>
            <a:r>
              <a:rPr lang="en-US" sz="1200">
                <a:solidFill>
                  <a:schemeClr val="bg1"/>
                </a:solidFill>
                <a:effectLst/>
                <a:latin typeface="SimSun" panose="02010600030101010101" pitchFamily="2" charset="-122"/>
                <a:ea typeface="SimSun" panose="02010600030101010101" pitchFamily="2" charset="-122"/>
              </a:rPr>
              <a:t>WS/0tziNi+MHh5u7DSi9NgUhGMP6mxHeg4PcE4zpgHnYfHuVlHcAm9SJLaXUpewaWV7M/kXm56lVxB2gDZQpaxYwS/5BP00s8JdLN55M9HSDFEX6+T8md9PornwoHCPhgtIc75p user</a:t>
            </a:r>
            <a:r>
              <a:rPr lang="en-US" sz="1200">
                <a:solidFill>
                  <a:schemeClr val="bg1"/>
                </a:solidFill>
                <a:effectLst/>
                <a:highlight>
                  <a:srgbClr val="FF0000"/>
                </a:highlight>
                <a:latin typeface="SimSun" panose="02010600030101010101" pitchFamily="2" charset="-122"/>
                <a:ea typeface="SimSun" panose="02010600030101010101" pitchFamily="2" charset="-122"/>
              </a:rPr>
              <a:t>Name@host</a:t>
            </a:r>
          </a:p>
        </p:txBody>
      </p:sp>
      <p:sp>
        <p:nvSpPr>
          <p:cNvPr id="10" name="TextBox 9">
            <a:extLst>
              <a:ext uri="{FF2B5EF4-FFF2-40B4-BE49-F238E27FC236}">
                <a16:creationId xmlns:a16="http://schemas.microsoft.com/office/drawing/2014/main" id="{6E233B60-285B-3D40-AE57-FE8BA033A58A}"/>
              </a:ext>
            </a:extLst>
          </p:cNvPr>
          <p:cNvSpPr txBox="1"/>
          <p:nvPr/>
        </p:nvSpPr>
        <p:spPr>
          <a:xfrm>
            <a:off x="750125" y="777904"/>
            <a:ext cx="146065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前期准备</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0192191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56CB6C-926A-254E-8899-86AF61822317}"/>
              </a:ext>
            </a:extLst>
          </p:cNvPr>
          <p:cNvSpPr/>
          <p:nvPr/>
        </p:nvSpPr>
        <p:spPr>
          <a:xfrm>
            <a:off x="445634" y="1330558"/>
            <a:ext cx="5493812" cy="3139321"/>
          </a:xfrm>
          <a:prstGeom prst="rect">
            <a:avLst/>
          </a:prstGeom>
        </p:spPr>
        <p:txBody>
          <a:bodyPr wrap="none">
            <a:spAutoFit/>
          </a:bodyPr>
          <a:lstStyle/>
          <a:p>
            <a:r>
              <a:rPr lang="en-US">
                <a:latin typeface="SimSun" panose="02010600030101010101" pitchFamily="2" charset="-122"/>
                <a:ea typeface="SimSun" panose="02010600030101010101" pitchFamily="2" charset="-122"/>
              </a:rPr>
              <a:t>$ </a:t>
            </a:r>
            <a:r>
              <a:rPr lang="en-US">
                <a:solidFill>
                  <a:srgbClr val="00B0F0"/>
                </a:solidFill>
                <a:latin typeface="SimSun" panose="02010600030101010101" pitchFamily="2" charset="-122"/>
                <a:ea typeface="SimSun" panose="02010600030101010101" pitchFamily="2" charset="-122"/>
              </a:rPr>
              <a:t>mkdir input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00B0F0"/>
                </a:solidFill>
                <a:latin typeface="SimSun" panose="02010600030101010101" pitchFamily="2" charset="-122"/>
                <a:ea typeface="SimSun" panose="02010600030101010101" pitchFamily="2" charset="-122"/>
              </a:rPr>
              <a:t>cp  %HADOOP_HOME%/etc/hadoop/*.xml input</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%HADOOP_HOME%/etc/hadoop/core-site.xml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%HADOOP_HOME%/etc/hadoop/hdfs-site.xml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%HADOOP_HOME%/etc/hadoop/mapred-site.xml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 hadoop-env.sh</a:t>
            </a:r>
          </a:p>
        </p:txBody>
      </p:sp>
      <p:sp>
        <p:nvSpPr>
          <p:cNvPr id="4" name="Rectangle 3">
            <a:extLst>
              <a:ext uri="{FF2B5EF4-FFF2-40B4-BE49-F238E27FC236}">
                <a16:creationId xmlns:a16="http://schemas.microsoft.com/office/drawing/2014/main" id="{D05E9A79-AAD7-224D-9663-B19DF224321E}"/>
              </a:ext>
            </a:extLst>
          </p:cNvPr>
          <p:cNvSpPr/>
          <p:nvPr/>
        </p:nvSpPr>
        <p:spPr>
          <a:xfrm>
            <a:off x="6096000" y="4300"/>
            <a:ext cx="6096000" cy="2123658"/>
          </a:xfrm>
          <a:prstGeom prst="rect">
            <a:avLst/>
          </a:prstGeom>
          <a:solidFill>
            <a:schemeClr val="tx1"/>
          </a:solidFill>
        </p:spPr>
        <p:txBody>
          <a:bodyPr>
            <a:spAutoFit/>
          </a:bodyPr>
          <a:lstStyle/>
          <a:p>
            <a:r>
              <a:rPr lang="en-US" sz="1200">
                <a:solidFill>
                  <a:schemeClr val="bg1"/>
                </a:solidFill>
                <a:latin typeface="SimSun" panose="02010600030101010101" pitchFamily="2" charset="-122"/>
                <a:ea typeface="SimSun" panose="02010600030101010101" pitchFamily="2" charset="-122"/>
              </a:rPr>
              <a:t># etc/hadoop/core-site.xml</a:t>
            </a:r>
          </a:p>
          <a:p>
            <a:r>
              <a:rPr lang="en-US" sz="1200">
                <a:solidFill>
                  <a:schemeClr val="bg1"/>
                </a:solidFill>
                <a:latin typeface="SimSun" panose="02010600030101010101" pitchFamily="2" charset="-122"/>
                <a:ea typeface="SimSun" panose="02010600030101010101" pitchFamily="2" charset="-122"/>
              </a:rPr>
              <a:t>&lt;configuration&gt;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&lt;name&gt;fs.defaultFS&lt;/name&gt;</a:t>
            </a:r>
          </a:p>
          <a:p>
            <a:pPr lvl="1"/>
            <a:r>
              <a:rPr lang="en-US" sz="1200">
                <a:solidFill>
                  <a:schemeClr val="bg1"/>
                </a:solidFill>
                <a:latin typeface="SimSun" panose="02010600030101010101" pitchFamily="2" charset="-122"/>
                <a:ea typeface="SimSun" panose="02010600030101010101" pitchFamily="2" charset="-122"/>
              </a:rPr>
              <a:t>      &lt;value&gt;hdfs://localhost:9000&lt;/value&gt;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&lt;name&gt;hadoop.tmp.dir&lt;/name&gt;</a:t>
            </a:r>
          </a:p>
          <a:p>
            <a:pPr lvl="1"/>
            <a:r>
              <a:rPr lang="en-US" sz="1200">
                <a:solidFill>
                  <a:schemeClr val="bg1"/>
                </a:solidFill>
                <a:latin typeface="SimSun" panose="02010600030101010101" pitchFamily="2" charset="-122"/>
                <a:ea typeface="SimSun" panose="02010600030101010101" pitchFamily="2" charset="-122"/>
              </a:rPr>
              <a:t>	&lt;value&gt;/usr/local/hadoop292/data/&lt;/value&gt;</a:t>
            </a:r>
          </a:p>
          <a:p>
            <a:pPr lvl="1"/>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5" name="TextBox 4">
            <a:extLst>
              <a:ext uri="{FF2B5EF4-FFF2-40B4-BE49-F238E27FC236}">
                <a16:creationId xmlns:a16="http://schemas.microsoft.com/office/drawing/2014/main" id="{808FE08F-2903-5449-A72F-96A0645CA96D}"/>
              </a:ext>
            </a:extLst>
          </p:cNvPr>
          <p:cNvSpPr txBox="1"/>
          <p:nvPr/>
        </p:nvSpPr>
        <p:spPr>
          <a:xfrm>
            <a:off x="6100278" y="2240836"/>
            <a:ext cx="6096000" cy="2123658"/>
          </a:xfrm>
          <a:prstGeom prst="rect">
            <a:avLst/>
          </a:prstGeom>
          <a:solidFill>
            <a:schemeClr val="tx1"/>
          </a:solidFill>
        </p:spPr>
        <p:txBody>
          <a:bodyPr wrap="square" rtlCol="0">
            <a:spAutoFit/>
          </a:bodyPr>
          <a:lstStyle/>
          <a:p>
            <a:r>
              <a:rPr lang="en-US" sz="1200">
                <a:solidFill>
                  <a:schemeClr val="bg1"/>
                </a:solidFill>
                <a:latin typeface="SimSun" panose="02010600030101010101" pitchFamily="2" charset="-122"/>
                <a:ea typeface="SimSun" panose="02010600030101010101" pitchFamily="2" charset="-122"/>
              </a:rPr>
              <a:t>#etc/hadoop/hdfs-site.xml</a:t>
            </a:r>
          </a:p>
          <a:p>
            <a:r>
              <a:rPr lang="en-US" sz="1200">
                <a:solidFill>
                  <a:schemeClr val="bg1"/>
                </a:solidFill>
                <a:latin typeface="SimSun" panose="02010600030101010101" pitchFamily="2" charset="-122"/>
                <a:ea typeface="SimSun" panose="02010600030101010101" pitchFamily="2" charset="-122"/>
              </a:rPr>
              <a:t>&lt;configuration&gt;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&lt;name&gt;dfs.replication&lt;/name&gt;</a:t>
            </a:r>
          </a:p>
          <a:p>
            <a:r>
              <a:rPr lang="en-US" sz="1200">
                <a:solidFill>
                  <a:schemeClr val="bg1"/>
                </a:solidFill>
                <a:latin typeface="SimSun" panose="02010600030101010101" pitchFamily="2" charset="-122"/>
                <a:ea typeface="SimSun" panose="02010600030101010101" pitchFamily="2" charset="-122"/>
              </a:rPr>
              <a:t>        &lt;value&gt;1&lt;/value&gt;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&lt;name&gt;dfs.namenode.rpc-bind-host&lt;/name&gt;</a:t>
            </a:r>
          </a:p>
          <a:p>
            <a:r>
              <a:rPr lang="en-US" sz="1200">
                <a:solidFill>
                  <a:schemeClr val="bg1"/>
                </a:solidFill>
                <a:latin typeface="SimSun" panose="02010600030101010101" pitchFamily="2" charset="-122"/>
                <a:ea typeface="SimSun" panose="02010600030101010101" pitchFamily="2" charset="-122"/>
              </a:rPr>
              <a:t>        &lt;value&gt;0.0.0.0&lt;/value&gt;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6" name="TextBox 5">
            <a:extLst>
              <a:ext uri="{FF2B5EF4-FFF2-40B4-BE49-F238E27FC236}">
                <a16:creationId xmlns:a16="http://schemas.microsoft.com/office/drawing/2014/main" id="{80955613-287A-EE45-A292-5EFDC2494CBE}"/>
              </a:ext>
            </a:extLst>
          </p:cNvPr>
          <p:cNvSpPr txBox="1"/>
          <p:nvPr/>
        </p:nvSpPr>
        <p:spPr>
          <a:xfrm>
            <a:off x="6096000" y="4477372"/>
            <a:ext cx="6087445" cy="1384995"/>
          </a:xfrm>
          <a:prstGeom prst="rect">
            <a:avLst/>
          </a:prstGeom>
          <a:solidFill>
            <a:schemeClr val="tx1"/>
          </a:solidFill>
        </p:spPr>
        <p:txBody>
          <a:bodyPr wrap="square" rtlCol="0">
            <a:spAutoFit/>
          </a:bodyPr>
          <a:lstStyle/>
          <a:p>
            <a:r>
              <a:rPr lang="en-US" sz="1200">
                <a:solidFill>
                  <a:schemeClr val="bg1"/>
                </a:solidFill>
                <a:latin typeface="SimSun" panose="02010600030101010101" pitchFamily="2" charset="-122"/>
                <a:ea typeface="SimSun" panose="02010600030101010101" pitchFamily="2" charset="-122"/>
              </a:rPr>
              <a:t>#mapred-site.xml</a:t>
            </a:r>
          </a:p>
          <a:p>
            <a:r>
              <a:rPr lang="en-US" sz="1200">
                <a:solidFill>
                  <a:schemeClr val="bg1"/>
                </a:solidFill>
                <a:latin typeface="SimSun" panose="02010600030101010101" pitchFamily="2" charset="-122"/>
                <a:ea typeface="SimSun" panose="02010600030101010101" pitchFamily="2" charset="-122"/>
              </a:rPr>
              <a:t>&lt;configuration&gt;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&lt;name&gt;mapreduce.framework.name&lt;/name&gt;</a:t>
            </a:r>
          </a:p>
          <a:p>
            <a:r>
              <a:rPr lang="en-US" sz="1200">
                <a:solidFill>
                  <a:schemeClr val="bg1"/>
                </a:solidFill>
                <a:latin typeface="SimSun" panose="02010600030101010101" pitchFamily="2" charset="-122"/>
                <a:ea typeface="SimSun" panose="02010600030101010101" pitchFamily="2" charset="-122"/>
              </a:rPr>
              <a:t>        &lt;value&gt;yarn&lt;/value&gt;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7" name="TextBox 6">
            <a:extLst>
              <a:ext uri="{FF2B5EF4-FFF2-40B4-BE49-F238E27FC236}">
                <a16:creationId xmlns:a16="http://schemas.microsoft.com/office/drawing/2014/main" id="{DE5E8767-52BC-BE4D-BDAD-E8439D0ECC49}"/>
              </a:ext>
            </a:extLst>
          </p:cNvPr>
          <p:cNvSpPr txBox="1"/>
          <p:nvPr/>
        </p:nvSpPr>
        <p:spPr>
          <a:xfrm>
            <a:off x="445634" y="696797"/>
            <a:ext cx="1685077"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配置</a:t>
            </a:r>
            <a:endParaRPr lang="en-US">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B68E191E-3F87-DE45-9B32-64C531A82DD5}"/>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C0CD1F0E-9081-974A-BB1F-3AE3B55E4FD6}"/>
              </a:ext>
            </a:extLst>
          </p:cNvPr>
          <p:cNvSpPr/>
          <p:nvPr/>
        </p:nvSpPr>
        <p:spPr>
          <a:xfrm>
            <a:off x="3275094" y="6027003"/>
            <a:ext cx="8919411" cy="646331"/>
          </a:xfrm>
          <a:prstGeom prst="rect">
            <a:avLst/>
          </a:prstGeom>
          <a:solidFill>
            <a:schemeClr val="tx1"/>
          </a:solidFill>
        </p:spPr>
        <p:txBody>
          <a:bodyPr wrap="square">
            <a:spAutoFit/>
          </a:bodyPr>
          <a:lstStyle/>
          <a:p>
            <a:r>
              <a:rPr lang="en-US" sz="1200">
                <a:solidFill>
                  <a:schemeClr val="bg1"/>
                </a:solidFill>
                <a:latin typeface="SimSun" panose="02010600030101010101" pitchFamily="2" charset="-122"/>
                <a:ea typeface="SimSun" panose="02010600030101010101" pitchFamily="2" charset="-122"/>
              </a:rPr>
              <a:t># hadoop-env.sh </a:t>
            </a:r>
            <a:r>
              <a:rPr lang="ja-JP" altLang="en-US" sz="1200">
                <a:solidFill>
                  <a:schemeClr val="bg1"/>
                </a:solidFill>
                <a:latin typeface="SimSun" panose="02010600030101010101" pitchFamily="2" charset="-122"/>
                <a:ea typeface="SimSun" panose="02010600030101010101" pitchFamily="2" charset="-122"/>
              </a:rPr>
              <a:t>头部添加</a:t>
            </a:r>
            <a:endParaRPr lang="en-US" sz="1200">
              <a:solidFill>
                <a:schemeClr val="bg1"/>
              </a:solidFill>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export HADOOP_CLASSPATH=$HADOOP_CLASSPATH</a:t>
            </a:r>
            <a:r>
              <a:rPr lang="en-US" sz="1200">
                <a:solidFill>
                  <a:srgbClr val="FF0000"/>
                </a:solidFill>
                <a:latin typeface="SimSun" panose="02010600030101010101" pitchFamily="2" charset="-122"/>
                <a:ea typeface="SimSun" panose="02010600030101010101" pitchFamily="2" charset="-122"/>
              </a:rPr>
              <a:t>:/usr/local/hadoop292/classpath/</a:t>
            </a:r>
          </a:p>
          <a:p>
            <a:r>
              <a:rPr lang="en-US" sz="1200">
                <a:solidFill>
                  <a:schemeClr val="bg1"/>
                </a:solidFill>
                <a:latin typeface="SimSun" panose="02010600030101010101" pitchFamily="2" charset="-122"/>
                <a:ea typeface="SimSun" panose="02010600030101010101" pitchFamily="2" charset="-122"/>
              </a:rPr>
              <a:t>export JAVA_HOME=/usr/java/jdk1.8.0_191-amd64</a:t>
            </a:r>
          </a:p>
        </p:txBody>
      </p:sp>
    </p:spTree>
    <p:extLst>
      <p:ext uri="{BB962C8B-B14F-4D97-AF65-F5344CB8AC3E}">
        <p14:creationId xmlns:p14="http://schemas.microsoft.com/office/powerpoint/2010/main" val="22471240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989302-6568-1A47-B698-B9AFD8F61FAC}"/>
              </a:ext>
            </a:extLst>
          </p:cNvPr>
          <p:cNvSpPr txBox="1"/>
          <p:nvPr/>
        </p:nvSpPr>
        <p:spPr>
          <a:xfrm>
            <a:off x="701474" y="1325828"/>
            <a:ext cx="3993401"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 %HADOOP_HOME%/sbin/start-dfs.sh</a:t>
            </a:r>
          </a:p>
        </p:txBody>
      </p:sp>
      <p:sp>
        <p:nvSpPr>
          <p:cNvPr id="3" name="Rectangle 2">
            <a:extLst>
              <a:ext uri="{FF2B5EF4-FFF2-40B4-BE49-F238E27FC236}">
                <a16:creationId xmlns:a16="http://schemas.microsoft.com/office/drawing/2014/main" id="{847E9BA3-FCFE-6647-83FE-B589A1C55D17}"/>
              </a:ext>
            </a:extLst>
          </p:cNvPr>
          <p:cNvSpPr/>
          <p:nvPr/>
        </p:nvSpPr>
        <p:spPr>
          <a:xfrm>
            <a:off x="5881115" y="93951"/>
            <a:ext cx="6096000" cy="1754326"/>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Starting namenodes on [localhost]</a:t>
            </a:r>
          </a:p>
          <a:p>
            <a:r>
              <a:rPr lang="en-US" sz="1200">
                <a:solidFill>
                  <a:schemeClr val="bg1"/>
                </a:solidFill>
                <a:effectLst/>
                <a:latin typeface="SimSun" panose="02010600030101010101" pitchFamily="2" charset="-122"/>
                <a:ea typeface="SimSun" panose="02010600030101010101" pitchFamily="2" charset="-122"/>
              </a:rPr>
              <a:t>localhost: starting namenode, logging to /usr/local/hadoop292/logs/hadoop-sai-namenode-izj6ce1iutpxhibxlfq0ouz.out</a:t>
            </a:r>
          </a:p>
          <a:p>
            <a:r>
              <a:rPr lang="en-US" sz="1200">
                <a:solidFill>
                  <a:schemeClr val="bg1"/>
                </a:solidFill>
                <a:effectLst/>
                <a:latin typeface="SimSun" panose="02010600030101010101" pitchFamily="2" charset="-122"/>
                <a:ea typeface="SimSun" panose="02010600030101010101" pitchFamily="2" charset="-122"/>
              </a:rPr>
              <a:t>localhost: starting datanode, logging to /usr/local/hadoop292/logs/hadoop-sai-datanode-izj6ce1iutpxhibxlfq0ouz.out</a:t>
            </a:r>
          </a:p>
          <a:p>
            <a:r>
              <a:rPr lang="en-US" sz="1200">
                <a:solidFill>
                  <a:schemeClr val="bg1"/>
                </a:solidFill>
                <a:effectLst/>
                <a:latin typeface="SimSun" panose="02010600030101010101" pitchFamily="2" charset="-122"/>
                <a:ea typeface="SimSun" panose="02010600030101010101" pitchFamily="2" charset="-122"/>
              </a:rPr>
              <a:t>Starting secondary namenodes [0.0.0.0]</a:t>
            </a:r>
          </a:p>
          <a:p>
            <a:r>
              <a:rPr lang="en-US" sz="1200">
                <a:solidFill>
                  <a:schemeClr val="bg1"/>
                </a:solidFill>
                <a:effectLst/>
                <a:latin typeface="SimSun" panose="02010600030101010101" pitchFamily="2" charset="-122"/>
                <a:ea typeface="SimSun" panose="02010600030101010101" pitchFamily="2" charset="-122"/>
              </a:rPr>
              <a:t>0.0.0.0: starting secondarynamenode, logging to /usr/local/hadoop292/logs/hadoop-sai-secondarynamenode-izj6ce1iutpxhibxlfq0ouz.out</a:t>
            </a:r>
          </a:p>
        </p:txBody>
      </p:sp>
      <p:sp>
        <p:nvSpPr>
          <p:cNvPr id="5" name="Rectangle 4">
            <a:extLst>
              <a:ext uri="{FF2B5EF4-FFF2-40B4-BE49-F238E27FC236}">
                <a16:creationId xmlns:a16="http://schemas.microsoft.com/office/drawing/2014/main" id="{ACED0FF8-427B-D74E-B09A-7211D5E29632}"/>
              </a:ext>
            </a:extLst>
          </p:cNvPr>
          <p:cNvSpPr/>
          <p:nvPr/>
        </p:nvSpPr>
        <p:spPr>
          <a:xfrm>
            <a:off x="701474" y="1878365"/>
            <a:ext cx="4339650" cy="369332"/>
          </a:xfrm>
          <a:prstGeom prst="rect">
            <a:avLst/>
          </a:prstGeom>
        </p:spPr>
        <p:txBody>
          <a:bodyPr wrap="none">
            <a:spAutoFit/>
          </a:bodyPr>
          <a:lstStyle/>
          <a:p>
            <a:r>
              <a:rPr lang="en-US">
                <a:latin typeface="SimSun" panose="02010600030101010101" pitchFamily="2" charset="-122"/>
                <a:ea typeface="SimSun" panose="02010600030101010101" pitchFamily="2" charset="-122"/>
              </a:rPr>
              <a:t>$ %HADOOP_HOME%/sbin/</a:t>
            </a:r>
            <a:r>
              <a:rPr lang="en-US">
                <a:solidFill>
                  <a:srgbClr val="000000"/>
                </a:solidFill>
                <a:effectLst/>
                <a:latin typeface="SimSun" panose="02010600030101010101" pitchFamily="2" charset="-122"/>
                <a:ea typeface="SimSun" panose="02010600030101010101" pitchFamily="2" charset="-122"/>
              </a:rPr>
              <a:t>start-yarn.sh </a:t>
            </a:r>
          </a:p>
        </p:txBody>
      </p:sp>
      <p:sp>
        <p:nvSpPr>
          <p:cNvPr id="6" name="Rectangle 5">
            <a:extLst>
              <a:ext uri="{FF2B5EF4-FFF2-40B4-BE49-F238E27FC236}">
                <a16:creationId xmlns:a16="http://schemas.microsoft.com/office/drawing/2014/main" id="{45C18BB9-8E99-5842-8C4E-D1CDC84B5578}"/>
              </a:ext>
            </a:extLst>
          </p:cNvPr>
          <p:cNvSpPr/>
          <p:nvPr/>
        </p:nvSpPr>
        <p:spPr>
          <a:xfrm>
            <a:off x="5881115" y="1967776"/>
            <a:ext cx="6096000" cy="1015663"/>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starting yarn daemons</a:t>
            </a:r>
          </a:p>
          <a:p>
            <a:r>
              <a:rPr lang="en-US" sz="1200">
                <a:solidFill>
                  <a:schemeClr val="bg1"/>
                </a:solidFill>
                <a:effectLst/>
                <a:latin typeface="SimSun" panose="02010600030101010101" pitchFamily="2" charset="-122"/>
                <a:ea typeface="SimSun" panose="02010600030101010101" pitchFamily="2" charset="-122"/>
              </a:rPr>
              <a:t>starting resourcemanager, logging to /usr/local/hadoop292/logs/yarn-sai-resourcemanager-izj6ce1iutpxhibxlfq0ouz.out</a:t>
            </a:r>
          </a:p>
          <a:p>
            <a:r>
              <a:rPr lang="en-US" sz="1200">
                <a:solidFill>
                  <a:schemeClr val="bg1"/>
                </a:solidFill>
                <a:effectLst/>
                <a:latin typeface="SimSun" panose="02010600030101010101" pitchFamily="2" charset="-122"/>
                <a:ea typeface="SimSun" panose="02010600030101010101" pitchFamily="2" charset="-122"/>
              </a:rPr>
              <a:t>localhost: starting nodemanager, logging to /usr/local/hadoop292/logs/yarn-sai-nodemanager-izj6ce1iutpxhibxlfq0ouz.out</a:t>
            </a:r>
          </a:p>
        </p:txBody>
      </p:sp>
      <p:sp>
        <p:nvSpPr>
          <p:cNvPr id="7" name="Rectangle 6">
            <a:extLst>
              <a:ext uri="{FF2B5EF4-FFF2-40B4-BE49-F238E27FC236}">
                <a16:creationId xmlns:a16="http://schemas.microsoft.com/office/drawing/2014/main" id="{3ABFC8DE-AC60-1A49-A053-41EE08BB38AB}"/>
              </a:ext>
            </a:extLst>
          </p:cNvPr>
          <p:cNvSpPr/>
          <p:nvPr/>
        </p:nvSpPr>
        <p:spPr>
          <a:xfrm>
            <a:off x="701474" y="678302"/>
            <a:ext cx="1351652" cy="492443"/>
          </a:xfrm>
          <a:prstGeom prst="rect">
            <a:avLst/>
          </a:prstGeom>
        </p:spPr>
        <p:txBody>
          <a:bodyPr wrap="none">
            <a:spAutoFit/>
          </a:bodyPr>
          <a:lstStyle/>
          <a:p>
            <a:r>
              <a:rPr lang="en-US" altLang="zh-CN" sz="2600">
                <a:latin typeface="SimSun" panose="02010600030101010101" pitchFamily="2" charset="-122"/>
                <a:ea typeface="SimSun" panose="02010600030101010101" pitchFamily="2" charset="-122"/>
              </a:rPr>
              <a:t>3</a:t>
            </a:r>
            <a:r>
              <a:rPr lang="zh-CN" altLang="en-US" sz="2600">
                <a:latin typeface="SimSun" panose="02010600030101010101" pitchFamily="2" charset="-122"/>
                <a:ea typeface="SimSun" panose="02010600030101010101" pitchFamily="2" charset="-122"/>
              </a:rPr>
              <a:t>、</a:t>
            </a:r>
            <a:r>
              <a:rPr lang="ja-JP" altLang="en-US" sz="2600">
                <a:latin typeface="SimSun" panose="02010600030101010101" pitchFamily="2" charset="-122"/>
                <a:ea typeface="SimSun" panose="02010600030101010101" pitchFamily="2" charset="-122"/>
              </a:rPr>
              <a:t>启动</a:t>
            </a:r>
            <a:endParaRPr lang="en-US" altLang="ja-JP" sz="2600">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082972A6-C711-A14A-9AA9-F0AEB38FEBB1}"/>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6136FEC7-0891-9C4E-9145-B559996CF03C}"/>
              </a:ext>
            </a:extLst>
          </p:cNvPr>
          <p:cNvSpPr/>
          <p:nvPr/>
        </p:nvSpPr>
        <p:spPr>
          <a:xfrm>
            <a:off x="5881115" y="3168105"/>
            <a:ext cx="6096000" cy="1200329"/>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31095 NameNode</a:t>
            </a:r>
          </a:p>
          <a:p>
            <a:r>
              <a:rPr lang="en-US" sz="1200">
                <a:solidFill>
                  <a:schemeClr val="bg1"/>
                </a:solidFill>
                <a:effectLst/>
                <a:latin typeface="SimSun" panose="02010600030101010101" pitchFamily="2" charset="-122"/>
                <a:ea typeface="SimSun" panose="02010600030101010101" pitchFamily="2" charset="-122"/>
              </a:rPr>
              <a:t>23031 ResourceManager</a:t>
            </a:r>
          </a:p>
          <a:p>
            <a:r>
              <a:rPr lang="en-US" sz="1200">
                <a:solidFill>
                  <a:schemeClr val="bg1"/>
                </a:solidFill>
                <a:effectLst/>
                <a:latin typeface="SimSun" panose="02010600030101010101" pitchFamily="2" charset="-122"/>
                <a:ea typeface="SimSun" panose="02010600030101010101" pitchFamily="2" charset="-122"/>
              </a:rPr>
              <a:t>3705 DataNode</a:t>
            </a:r>
          </a:p>
          <a:p>
            <a:r>
              <a:rPr lang="en-US" sz="1200">
                <a:solidFill>
                  <a:schemeClr val="bg1"/>
                </a:solidFill>
                <a:effectLst/>
                <a:latin typeface="SimSun" panose="02010600030101010101" pitchFamily="2" charset="-122"/>
                <a:ea typeface="SimSun" panose="02010600030101010101" pitchFamily="2" charset="-122"/>
              </a:rPr>
              <a:t>14667 SecondaryNameNode</a:t>
            </a:r>
          </a:p>
          <a:p>
            <a:r>
              <a:rPr lang="en-US" sz="1200">
                <a:solidFill>
                  <a:schemeClr val="bg1"/>
                </a:solidFill>
                <a:effectLst/>
                <a:latin typeface="SimSun" panose="02010600030101010101" pitchFamily="2" charset="-122"/>
                <a:ea typeface="SimSun" panose="02010600030101010101" pitchFamily="2" charset="-122"/>
              </a:rPr>
              <a:t>25035 NodeManager</a:t>
            </a:r>
          </a:p>
          <a:p>
            <a:r>
              <a:rPr lang="en-US" sz="1200">
                <a:solidFill>
                  <a:schemeClr val="bg1"/>
                </a:solidFill>
                <a:effectLst/>
                <a:latin typeface="SimSun" panose="02010600030101010101" pitchFamily="2" charset="-122"/>
                <a:ea typeface="SimSun" panose="02010600030101010101" pitchFamily="2" charset="-122"/>
              </a:rPr>
              <a:t>30767 Jps</a:t>
            </a:r>
          </a:p>
        </p:txBody>
      </p:sp>
      <p:sp>
        <p:nvSpPr>
          <p:cNvPr id="10" name="Rectangle 9">
            <a:extLst>
              <a:ext uri="{FF2B5EF4-FFF2-40B4-BE49-F238E27FC236}">
                <a16:creationId xmlns:a16="http://schemas.microsoft.com/office/drawing/2014/main" id="{C14F363C-C9C0-054E-B7E2-4572DF335187}"/>
              </a:ext>
            </a:extLst>
          </p:cNvPr>
          <p:cNvSpPr/>
          <p:nvPr/>
        </p:nvSpPr>
        <p:spPr>
          <a:xfrm>
            <a:off x="701474" y="2430902"/>
            <a:ext cx="761747" cy="369332"/>
          </a:xfrm>
          <a:prstGeom prst="rect">
            <a:avLst/>
          </a:prstGeom>
        </p:spPr>
        <p:txBody>
          <a:bodyPr wrap="none">
            <a:spAutoFit/>
          </a:bodyPr>
          <a:lstStyle/>
          <a:p>
            <a:r>
              <a:rPr lang="en-US">
                <a:solidFill>
                  <a:srgbClr val="000000"/>
                </a:solidFill>
                <a:effectLst/>
                <a:latin typeface="SimSun" panose="02010600030101010101" pitchFamily="2" charset="-122"/>
                <a:ea typeface="SimSun" panose="02010600030101010101" pitchFamily="2" charset="-122"/>
              </a:rPr>
              <a:t>$ jps</a:t>
            </a:r>
          </a:p>
        </p:txBody>
      </p:sp>
      <p:sp>
        <p:nvSpPr>
          <p:cNvPr id="11" name="TextBox 10">
            <a:extLst>
              <a:ext uri="{FF2B5EF4-FFF2-40B4-BE49-F238E27FC236}">
                <a16:creationId xmlns:a16="http://schemas.microsoft.com/office/drawing/2014/main" id="{C85C9299-4768-6D46-9D46-9BA9CC8E2F2F}"/>
              </a:ext>
            </a:extLst>
          </p:cNvPr>
          <p:cNvSpPr txBox="1"/>
          <p:nvPr/>
        </p:nvSpPr>
        <p:spPr>
          <a:xfrm>
            <a:off x="499343" y="3999102"/>
            <a:ext cx="2517036" cy="369332"/>
          </a:xfrm>
          <a:prstGeom prst="rect">
            <a:avLst/>
          </a:prstGeom>
          <a:noFill/>
        </p:spPr>
        <p:txBody>
          <a:bodyPr wrap="none" rtlCol="0">
            <a:spAutoFit/>
          </a:bodyPr>
          <a:lstStyle/>
          <a:p>
            <a:r>
              <a:rPr lang="en-US"/>
              <a:t>http://host:8088/cluster</a:t>
            </a:r>
          </a:p>
        </p:txBody>
      </p:sp>
      <p:pic>
        <p:nvPicPr>
          <p:cNvPr id="12" name="Picture 11">
            <a:extLst>
              <a:ext uri="{FF2B5EF4-FFF2-40B4-BE49-F238E27FC236}">
                <a16:creationId xmlns:a16="http://schemas.microsoft.com/office/drawing/2014/main" id="{E16157BA-1F87-764A-9438-C098A4FA7196}"/>
              </a:ext>
            </a:extLst>
          </p:cNvPr>
          <p:cNvPicPr>
            <a:picLocks noChangeAspect="1"/>
          </p:cNvPicPr>
          <p:nvPr/>
        </p:nvPicPr>
        <p:blipFill>
          <a:blip r:embed="rId2"/>
          <a:stretch>
            <a:fillRect/>
          </a:stretch>
        </p:blipFill>
        <p:spPr>
          <a:xfrm>
            <a:off x="499343" y="4451116"/>
            <a:ext cx="8432236" cy="2354949"/>
          </a:xfrm>
          <a:prstGeom prst="rect">
            <a:avLst/>
          </a:prstGeom>
        </p:spPr>
      </p:pic>
    </p:spTree>
    <p:extLst>
      <p:ext uri="{BB962C8B-B14F-4D97-AF65-F5344CB8AC3E}">
        <p14:creationId xmlns:p14="http://schemas.microsoft.com/office/powerpoint/2010/main" val="3837518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742BD0-EF5E-F144-83BF-545C6344B278}"/>
              </a:ext>
            </a:extLst>
          </p:cNvPr>
          <p:cNvSpPr txBox="1"/>
          <p:nvPr/>
        </p:nvSpPr>
        <p:spPr>
          <a:xfrm>
            <a:off x="626003" y="1161479"/>
            <a:ext cx="8186857" cy="3539430"/>
          </a:xfrm>
          <a:prstGeom prst="rect">
            <a:avLst/>
          </a:prstGeom>
          <a:noFill/>
        </p:spPr>
        <p:txBody>
          <a:bodyPr wrap="none" rtlCol="0">
            <a:spAutoFit/>
          </a:bodyPr>
          <a:lstStyle/>
          <a:p>
            <a:r>
              <a:rPr lang="en-US" sz="1600">
                <a:latin typeface="SimSun" panose="02010600030101010101" pitchFamily="2" charset="-122"/>
                <a:ea typeface="SimSun" panose="02010600030101010101" pitchFamily="2" charset="-122"/>
              </a:rPr>
              <a:t>$ vim test.txt</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-mkdir /home</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-mkdir /home/sai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-ls /</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上传测试数据至</a:t>
            </a:r>
            <a:r>
              <a:rPr lang="en-US" altLang="ja-JP" sz="1600">
                <a:latin typeface="SimSun" panose="02010600030101010101" pitchFamily="2" charset="-122"/>
                <a:ea typeface="SimSun" panose="02010600030101010101" pitchFamily="2" charset="-122"/>
              </a:rPr>
              <a:t>hadoop</a:t>
            </a:r>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-copyFromLocal /home/sai/test.txt  hdfs://localhost:9000/home/sai/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-ls /home/sai/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-cat hdfs://localhost:9000/home/sai/test.txt</a:t>
            </a:r>
          </a:p>
        </p:txBody>
      </p:sp>
      <p:sp>
        <p:nvSpPr>
          <p:cNvPr id="3" name="TextBox 2">
            <a:extLst>
              <a:ext uri="{FF2B5EF4-FFF2-40B4-BE49-F238E27FC236}">
                <a16:creationId xmlns:a16="http://schemas.microsoft.com/office/drawing/2014/main" id="{69854BAC-C8C8-F64D-A290-BBE3496CD965}"/>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4" name="Rectangle 3">
            <a:extLst>
              <a:ext uri="{FF2B5EF4-FFF2-40B4-BE49-F238E27FC236}">
                <a16:creationId xmlns:a16="http://schemas.microsoft.com/office/drawing/2014/main" id="{F139C200-0027-2A41-899C-9E396CE78FD4}"/>
              </a:ext>
            </a:extLst>
          </p:cNvPr>
          <p:cNvSpPr/>
          <p:nvPr/>
        </p:nvSpPr>
        <p:spPr>
          <a:xfrm>
            <a:off x="9237045" y="2528"/>
            <a:ext cx="1341120" cy="1754326"/>
          </a:xfrm>
          <a:prstGeom prst="rect">
            <a:avLst/>
          </a:prstGeom>
          <a:solidFill>
            <a:schemeClr val="tx1"/>
          </a:solidFill>
        </p:spPr>
        <p:txBody>
          <a:bodyPr wrap="square">
            <a:spAutoFit/>
          </a:bodyPr>
          <a:lstStyle/>
          <a:p>
            <a:r>
              <a:rPr lang="en-US">
                <a:solidFill>
                  <a:schemeClr val="bg1"/>
                </a:solidFill>
              </a:rPr>
              <a:t>#test.txt</a:t>
            </a:r>
          </a:p>
          <a:p>
            <a:r>
              <a:rPr lang="en-US">
                <a:solidFill>
                  <a:schemeClr val="bg1"/>
                </a:solidFill>
              </a:rPr>
              <a:t>1,100</a:t>
            </a:r>
          </a:p>
          <a:p>
            <a:r>
              <a:rPr lang="en-US">
                <a:solidFill>
                  <a:schemeClr val="bg1"/>
                </a:solidFill>
              </a:rPr>
              <a:t>2,200</a:t>
            </a:r>
          </a:p>
          <a:p>
            <a:r>
              <a:rPr lang="en-US">
                <a:solidFill>
                  <a:schemeClr val="bg1"/>
                </a:solidFill>
              </a:rPr>
              <a:t>3,300</a:t>
            </a:r>
          </a:p>
          <a:p>
            <a:r>
              <a:rPr lang="en-US">
                <a:solidFill>
                  <a:schemeClr val="bg1"/>
                </a:solidFill>
              </a:rPr>
              <a:t>1,200</a:t>
            </a:r>
          </a:p>
          <a:p>
            <a:r>
              <a:rPr lang="en-US">
                <a:solidFill>
                  <a:schemeClr val="bg1"/>
                </a:solidFill>
              </a:rPr>
              <a:t>2,900</a:t>
            </a:r>
          </a:p>
        </p:txBody>
      </p:sp>
      <p:sp>
        <p:nvSpPr>
          <p:cNvPr id="6" name="Rectangle 5">
            <a:extLst>
              <a:ext uri="{FF2B5EF4-FFF2-40B4-BE49-F238E27FC236}">
                <a16:creationId xmlns:a16="http://schemas.microsoft.com/office/drawing/2014/main" id="{D3E9491F-2283-3440-BE32-8C04C317CA6A}"/>
              </a:ext>
            </a:extLst>
          </p:cNvPr>
          <p:cNvSpPr/>
          <p:nvPr/>
        </p:nvSpPr>
        <p:spPr>
          <a:xfrm>
            <a:off x="5062887" y="2184465"/>
            <a:ext cx="5736657" cy="1015663"/>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Found 4 items</a:t>
            </a:r>
          </a:p>
          <a:p>
            <a:r>
              <a:rPr lang="en-US" sz="1200">
                <a:solidFill>
                  <a:schemeClr val="bg1"/>
                </a:solidFill>
                <a:effectLst/>
                <a:latin typeface="SimSun" panose="02010600030101010101" pitchFamily="2" charset="-122"/>
                <a:ea typeface="SimSun" panose="02010600030101010101" pitchFamily="2" charset="-122"/>
              </a:rPr>
              <a:t>drwxr-xr-x   - sai supergroup          0 2019-06-08 20:15 /firstTest</a:t>
            </a:r>
          </a:p>
          <a:p>
            <a:r>
              <a:rPr lang="en-US" sz="1200">
                <a:solidFill>
                  <a:schemeClr val="bg1"/>
                </a:solidFill>
                <a:effectLst/>
                <a:latin typeface="SimSun" panose="02010600030101010101" pitchFamily="2" charset="-122"/>
                <a:ea typeface="SimSun" panose="02010600030101010101" pitchFamily="2" charset="-122"/>
              </a:rPr>
              <a:t>drwxr-xr-x   - sai supergroup          0 2019-06-09 23:11 /home</a:t>
            </a:r>
          </a:p>
          <a:p>
            <a:r>
              <a:rPr lang="en-US" sz="1200">
                <a:solidFill>
                  <a:schemeClr val="bg1"/>
                </a:solidFill>
                <a:effectLst/>
                <a:latin typeface="SimSun" panose="02010600030101010101" pitchFamily="2" charset="-122"/>
                <a:ea typeface="SimSun" panose="02010600030101010101" pitchFamily="2" charset="-122"/>
              </a:rPr>
              <a:t>drwx------   - sai supergroup          0 2019-06-09 23:08 /tmp</a:t>
            </a:r>
          </a:p>
          <a:p>
            <a:r>
              <a:rPr lang="en-US" sz="1200">
                <a:solidFill>
                  <a:schemeClr val="bg1"/>
                </a:solidFill>
                <a:effectLst/>
                <a:latin typeface="SimSun" panose="02010600030101010101" pitchFamily="2" charset="-122"/>
                <a:ea typeface="SimSun" panose="02010600030101010101" pitchFamily="2" charset="-122"/>
              </a:rPr>
              <a:t>drwxr-xr-x   - sai supergroup          0 2019-06-08 20:14 /user</a:t>
            </a:r>
          </a:p>
        </p:txBody>
      </p:sp>
      <p:sp>
        <p:nvSpPr>
          <p:cNvPr id="7" name="Rectangle 6">
            <a:extLst>
              <a:ext uri="{FF2B5EF4-FFF2-40B4-BE49-F238E27FC236}">
                <a16:creationId xmlns:a16="http://schemas.microsoft.com/office/drawing/2014/main" id="{6AE65610-4E44-7A47-8349-25A6A075F182}"/>
              </a:ext>
            </a:extLst>
          </p:cNvPr>
          <p:cNvSpPr/>
          <p:nvPr/>
        </p:nvSpPr>
        <p:spPr>
          <a:xfrm>
            <a:off x="626003" y="626906"/>
            <a:ext cx="1685077" cy="369332"/>
          </a:xfrm>
          <a:prstGeom prst="rect">
            <a:avLst/>
          </a:prstGeom>
        </p:spPr>
        <p:txBody>
          <a:bodyPr wrap="none">
            <a:spAutoFit/>
          </a:bodyPr>
          <a:lstStyle/>
          <a:p>
            <a:r>
              <a:rPr lang="en-US" altLang="ja-JP">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准备数据</a:t>
            </a:r>
            <a:r>
              <a:rPr lang="zh-CN" altLang="en-US">
                <a:latin typeface="SimSun" panose="02010600030101010101" pitchFamily="2" charset="-122"/>
                <a:ea typeface="SimSun" panose="02010600030101010101" pitchFamily="2" charset="-122"/>
              </a:rPr>
              <a:t>：</a:t>
            </a:r>
            <a:endParaRPr lang="en-US" altLang="zh-CN">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550935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AFD4D3-FA78-E44F-AC0F-60A4D9CED36D}"/>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9FF19F61-9231-954A-822E-C7A413F7BD0A}"/>
              </a:ext>
            </a:extLst>
          </p:cNvPr>
          <p:cNvSpPr/>
          <p:nvPr/>
        </p:nvSpPr>
        <p:spPr>
          <a:xfrm>
            <a:off x="3134627" y="6474230"/>
            <a:ext cx="9529011" cy="369332"/>
          </a:xfrm>
          <a:prstGeom prst="rect">
            <a:avLst/>
          </a:prstGeom>
        </p:spPr>
        <p:txBody>
          <a:bodyPr wrap="square">
            <a:spAutoFit/>
          </a:bodyPr>
          <a:lstStyle/>
          <a:p>
            <a:r>
              <a:rPr lang="en-US">
                <a:solidFill>
                  <a:schemeClr val="bg1"/>
                </a:solidFill>
                <a:highlight>
                  <a:srgbClr val="000000"/>
                </a:highlight>
              </a:rPr>
              <a:t>https://github.com/wscncxy/saiDemo/tree/master/src/main/java/com/sai/demo/hadoop</a:t>
            </a:r>
          </a:p>
        </p:txBody>
      </p:sp>
      <p:sp>
        <p:nvSpPr>
          <p:cNvPr id="6" name="Rectangle 5">
            <a:extLst>
              <a:ext uri="{FF2B5EF4-FFF2-40B4-BE49-F238E27FC236}">
                <a16:creationId xmlns:a16="http://schemas.microsoft.com/office/drawing/2014/main" id="{269F77A7-D386-4646-9C61-F53964EAB0AF}"/>
              </a:ext>
            </a:extLst>
          </p:cNvPr>
          <p:cNvSpPr/>
          <p:nvPr/>
        </p:nvSpPr>
        <p:spPr>
          <a:xfrm>
            <a:off x="115504" y="566853"/>
            <a:ext cx="10010274" cy="3970318"/>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org.apache.hadoop.io.LongWritable;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org.apache.hadoop.io.Text;</a:t>
            </a:r>
          </a:p>
          <a:p>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a:t>
            </a:r>
            <a:r>
              <a:rPr lang="ja-JP" altLang="en-US" sz="1200">
                <a:solidFill>
                  <a:srgbClr val="FF0000"/>
                </a:solidFill>
                <a:latin typeface="SimSun" panose="02010600030101010101" pitchFamily="2" charset="-122"/>
                <a:ea typeface="SimSun" panose="02010600030101010101" pitchFamily="2" charset="-122"/>
              </a:rPr>
              <a:t>新版本</a:t>
            </a:r>
            <a:r>
              <a:rPr lang="ja-JP" altLang="en-US" sz="1200">
                <a:solidFill>
                  <a:schemeClr val="bg1"/>
                </a:solidFill>
                <a:latin typeface="SimSun" panose="02010600030101010101" pitchFamily="2" charset="-122"/>
                <a:ea typeface="SimSun" panose="02010600030101010101" pitchFamily="2" charset="-122"/>
              </a:rPr>
              <a:t>是类</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老版本是接口</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org.apache.hadoop.mapreduce.</a:t>
            </a:r>
            <a:r>
              <a:rPr lang="en-US" sz="1200">
                <a:solidFill>
                  <a:srgbClr val="FF0000"/>
                </a:solidFill>
                <a:effectLst/>
                <a:latin typeface="SimSun" panose="02010600030101010101" pitchFamily="2" charset="-122"/>
                <a:ea typeface="SimSun" panose="02010600030101010101" pitchFamily="2" charset="-122"/>
              </a:rPr>
              <a:t>Mapper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java.io.IOException;</a:t>
            </a:r>
          </a:p>
          <a:p>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KEYIN, VALUEIN, KEYOUT, VALUEOUT</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rgbClr val="FF0000"/>
                </a:solidFill>
                <a:latin typeface="SimSun" panose="02010600030101010101" pitchFamily="2" charset="-122"/>
                <a:ea typeface="SimSun" panose="02010600030101010101" pitchFamily="2" charset="-122"/>
              </a:rPr>
              <a:t>要一一对应</a:t>
            </a:r>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public class Mapper&lt;</a:t>
            </a:r>
            <a:r>
              <a:rPr lang="en-US" sz="1200">
                <a:solidFill>
                  <a:srgbClr val="FF0000"/>
                </a:solidFill>
                <a:latin typeface="SimSun" panose="02010600030101010101" pitchFamily="2" charset="-122"/>
                <a:ea typeface="SimSun" panose="02010600030101010101" pitchFamily="2" charset="-122"/>
              </a:rPr>
              <a:t>KEYIN, VALUEIN, KEYOUT, VALUEOUT</a:t>
            </a:r>
            <a:r>
              <a:rPr lang="en-US" sz="1200">
                <a:solidFill>
                  <a:schemeClr val="bg1"/>
                </a:solidFill>
                <a:latin typeface="SimSun" panose="02010600030101010101" pitchFamily="2" charset="-122"/>
                <a:ea typeface="SimSun" panose="02010600030101010101" pitchFamily="2" charset="-122"/>
              </a:rPr>
              <a:t>&gt;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MyFirstMapper extends Mapper</a:t>
            </a:r>
            <a:r>
              <a:rPr lang="en-US" sz="1200">
                <a:solidFill>
                  <a:schemeClr val="bg1"/>
                </a:solidFill>
                <a:latin typeface="SimSun" panose="02010600030101010101" pitchFamily="2" charset="-122"/>
                <a:ea typeface="SimSun" panose="02010600030101010101" pitchFamily="2" charset="-122"/>
              </a:rPr>
              <a:t>&lt;</a:t>
            </a:r>
            <a:r>
              <a:rPr lang="en-US" sz="1200">
                <a:solidFill>
                  <a:schemeClr val="bg1"/>
                </a:solidFill>
                <a:effectLst/>
                <a:latin typeface="SimSun" panose="02010600030101010101" pitchFamily="2" charset="-122"/>
                <a:ea typeface="SimSun" panose="02010600030101010101" pitchFamily="2" charset="-122"/>
              </a:rPr>
              <a:t>LongWritable, Text, Text, LongWritable</a:t>
            </a:r>
            <a:r>
              <a:rPr lang="en-US" sz="1200">
                <a:solidFill>
                  <a:schemeClr val="bg1"/>
                </a:solidFill>
                <a:latin typeface="SimSun" panose="02010600030101010101" pitchFamily="2" charset="-122"/>
                <a:ea typeface="SimSun" panose="02010600030101010101" pitchFamily="2" charset="-122"/>
              </a:rPr>
              <a:t>&gt;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@Override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public void map</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LongWritable </a:t>
            </a:r>
            <a:r>
              <a:rPr lang="en-US" sz="1200">
                <a:solidFill>
                  <a:schemeClr val="bg1"/>
                </a:solidFill>
                <a:latin typeface="SimSun" panose="02010600030101010101" pitchFamily="2" charset="-122"/>
                <a:ea typeface="SimSun" panose="02010600030101010101" pitchFamily="2" charset="-122"/>
              </a:rPr>
              <a:t>key</a:t>
            </a:r>
            <a:r>
              <a:rPr lang="en-US" sz="1200">
                <a:solidFill>
                  <a:schemeClr val="bg1"/>
                </a:solidFill>
                <a:effectLst/>
                <a:latin typeface="SimSun" panose="02010600030101010101" pitchFamily="2" charset="-122"/>
                <a:ea typeface="SimSun" panose="02010600030101010101" pitchFamily="2" charset="-122"/>
              </a:rPr>
              <a:t>, Text </a:t>
            </a:r>
            <a:r>
              <a:rPr lang="en-US" sz="1200">
                <a:solidFill>
                  <a:schemeClr val="bg1"/>
                </a:solidFill>
                <a:latin typeface="SimSun" panose="02010600030101010101" pitchFamily="2" charset="-122"/>
                <a:ea typeface="SimSun" panose="02010600030101010101" pitchFamily="2" charset="-122"/>
              </a:rPr>
              <a:t>value</a:t>
            </a:r>
            <a:r>
              <a:rPr lang="en-US" sz="1200">
                <a:solidFill>
                  <a:schemeClr val="bg1"/>
                </a:solidFill>
                <a:effectLst/>
                <a:latin typeface="SimSun" panose="02010600030101010101" pitchFamily="2" charset="-122"/>
                <a:ea typeface="SimSun" panose="02010600030101010101" pitchFamily="2" charset="-122"/>
              </a:rPr>
              <a:t>, Context </a:t>
            </a:r>
            <a:r>
              <a:rPr lang="en-US" sz="1200">
                <a:solidFill>
                  <a:schemeClr val="bg1"/>
                </a:solidFill>
                <a:latin typeface="SimSun" panose="02010600030101010101" pitchFamily="2" charset="-122"/>
                <a:ea typeface="SimSun" panose="02010600030101010101" pitchFamily="2" charset="-122"/>
              </a:rPr>
              <a:t>context) </a:t>
            </a:r>
            <a:r>
              <a:rPr lang="en-US" sz="1200">
                <a:solidFill>
                  <a:schemeClr val="bg1"/>
                </a:solidFill>
                <a:effectLst/>
                <a:latin typeface="SimSun" panose="02010600030101010101" pitchFamily="2" charset="-122"/>
                <a:ea typeface="SimSun" panose="02010600030101010101" pitchFamily="2" charset="-122"/>
              </a:rPr>
              <a:t>throws IOException, InterruptedException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String </a:t>
            </a:r>
            <a:r>
              <a:rPr lang="en-US" sz="1200">
                <a:solidFill>
                  <a:schemeClr val="bg1"/>
                </a:solidFill>
                <a:latin typeface="SimSun" panose="02010600030101010101" pitchFamily="2" charset="-122"/>
                <a:ea typeface="SimSun" panose="02010600030101010101" pitchFamily="2" charset="-122"/>
              </a:rPr>
              <a:t>line = value.toString()</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String</a:t>
            </a:r>
            <a:r>
              <a:rPr lang="en-US" sz="1200">
                <a:solidFill>
                  <a:schemeClr val="bg1"/>
                </a:solidFill>
                <a:latin typeface="SimSun" panose="02010600030101010101" pitchFamily="2" charset="-122"/>
                <a:ea typeface="SimSun" panose="02010600030101010101" pitchFamily="2" charset="-122"/>
              </a:rPr>
              <a:t>[] vals = line.split(</a:t>
            </a:r>
            <a:r>
              <a:rPr lang="en-US"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long </a:t>
            </a:r>
            <a:r>
              <a:rPr lang="en-US" sz="1200">
                <a:solidFill>
                  <a:schemeClr val="bg1"/>
                </a:solidFill>
                <a:latin typeface="SimSun" panose="02010600030101010101" pitchFamily="2" charset="-122"/>
                <a:ea typeface="SimSun" panose="02010600030101010101" pitchFamily="2" charset="-122"/>
              </a:rPr>
              <a:t>groupId = </a:t>
            </a:r>
            <a:r>
              <a:rPr lang="en-US" sz="1200">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parseLong</a:t>
            </a:r>
            <a:r>
              <a:rPr lang="en-US" sz="1200">
                <a:solidFill>
                  <a:schemeClr val="bg1"/>
                </a:solidFill>
                <a:latin typeface="SimSun" panose="02010600030101010101" pitchFamily="2" charset="-122"/>
                <a:ea typeface="SimSun" panose="02010600030101010101" pitchFamily="2" charset="-122"/>
              </a:rPr>
              <a:t>(vals[</a:t>
            </a:r>
            <a:r>
              <a:rPr lang="en-US" sz="1200">
                <a:solidFill>
                  <a:schemeClr val="bg1"/>
                </a:solidFill>
                <a:effectLst/>
                <a:latin typeface="SimSun" panose="02010600030101010101" pitchFamily="2" charset="-122"/>
                <a:ea typeface="SimSun" panose="02010600030101010101" pitchFamily="2" charset="-122"/>
              </a:rPr>
              <a:t>0</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long </a:t>
            </a:r>
            <a:r>
              <a:rPr lang="en-US" sz="1200">
                <a:solidFill>
                  <a:schemeClr val="bg1"/>
                </a:solidFill>
                <a:latin typeface="SimSun" panose="02010600030101010101" pitchFamily="2" charset="-122"/>
                <a:ea typeface="SimSun" panose="02010600030101010101" pitchFamily="2" charset="-122"/>
              </a:rPr>
              <a:t>userCount = </a:t>
            </a:r>
            <a:r>
              <a:rPr lang="en-US" sz="1200">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parseLong</a:t>
            </a:r>
            <a:r>
              <a:rPr lang="en-US" sz="1200">
                <a:solidFill>
                  <a:schemeClr val="bg1"/>
                </a:solidFill>
                <a:latin typeface="SimSun" panose="02010600030101010101" pitchFamily="2" charset="-122"/>
                <a:ea typeface="SimSun" panose="02010600030101010101" pitchFamily="2" charset="-122"/>
              </a:rPr>
              <a:t>(vals[</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Context implements MapContext&lt;</a:t>
            </a:r>
            <a:r>
              <a:rPr lang="en-US" sz="1200">
                <a:solidFill>
                  <a:srgbClr val="FF0000"/>
                </a:solidFill>
                <a:latin typeface="SimSun" panose="02010600030101010101" pitchFamily="2" charset="-122"/>
                <a:ea typeface="SimSun" panose="02010600030101010101" pitchFamily="2" charset="-122"/>
              </a:rPr>
              <a:t>KEYIN, VALUEIN, KEYOUT, VALUEOUT</a:t>
            </a:r>
            <a:r>
              <a:rPr lang="en-US" sz="1200">
                <a:solidFill>
                  <a:schemeClr val="bg1"/>
                </a:solidFill>
                <a:latin typeface="SimSun" panose="02010600030101010101" pitchFamily="2" charset="-122"/>
                <a:ea typeface="SimSun" panose="02010600030101010101" pitchFamily="2" charset="-122"/>
              </a:rPr>
              <a:t>&gt;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context.write(</a:t>
            </a:r>
            <a:r>
              <a:rPr lang="en-US" sz="1200">
                <a:solidFill>
                  <a:schemeClr val="bg1"/>
                </a:solidFill>
                <a:effectLst/>
                <a:latin typeface="SimSun" panose="02010600030101010101" pitchFamily="2" charset="-122"/>
                <a:ea typeface="SimSun" panose="02010600030101010101" pitchFamily="2" charset="-122"/>
              </a:rPr>
              <a:t>new </a:t>
            </a:r>
            <a:r>
              <a:rPr lang="en-US" sz="1200">
                <a:solidFill>
                  <a:schemeClr val="bg1"/>
                </a:solidFill>
                <a:latin typeface="SimSun" panose="02010600030101010101" pitchFamily="2" charset="-122"/>
                <a:ea typeface="SimSun" panose="02010600030101010101" pitchFamily="2" charset="-122"/>
              </a:rPr>
              <a:t>Text(groupId + </a:t>
            </a:r>
            <a:r>
              <a:rPr lang="en-US"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LongWritable(userCount))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Tree>
    <p:extLst>
      <p:ext uri="{BB962C8B-B14F-4D97-AF65-F5344CB8AC3E}">
        <p14:creationId xmlns:p14="http://schemas.microsoft.com/office/powerpoint/2010/main" val="12956456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29015B-4FED-4E43-9778-B12B87529FE7}"/>
              </a:ext>
            </a:extLst>
          </p:cNvPr>
          <p:cNvSpPr/>
          <p:nvPr/>
        </p:nvSpPr>
        <p:spPr>
          <a:xfrm>
            <a:off x="125128" y="592505"/>
            <a:ext cx="10308657" cy="4801314"/>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org.apache.hadoop.io.LongWritable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org.apache.hadoop.io.Text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org.apache.hadoop.mapreduce.</a:t>
            </a:r>
            <a:r>
              <a:rPr lang="en-US" sz="1200" b="1">
                <a:solidFill>
                  <a:srgbClr val="FF0000"/>
                </a:solidFill>
                <a:effectLst/>
                <a:latin typeface="SimSun" panose="02010600030101010101" pitchFamily="2" charset="-122"/>
                <a:ea typeface="SimSun" panose="02010600030101010101" pitchFamily="2" charset="-122"/>
              </a:rPr>
              <a:t>Reducer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java.io.IOException</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java.util.</a:t>
            </a:r>
            <a:r>
              <a:rPr lang="en-US" sz="1200">
                <a:solidFill>
                  <a:schemeClr val="bg1"/>
                </a:solidFill>
                <a:latin typeface="SimSun" panose="02010600030101010101" pitchFamily="2" charset="-122"/>
                <a:ea typeface="SimSun" panose="02010600030101010101" pitchFamily="2" charset="-122"/>
              </a:rPr>
              <a:t>Iterator</a:t>
            </a:r>
            <a:r>
              <a:rPr lang="en-US" sz="1200">
                <a:solidFill>
                  <a:schemeClr val="bg1"/>
                </a:solidFill>
                <a:effectLst/>
                <a:latin typeface="SimSun" panose="02010600030101010101" pitchFamily="2" charset="-122"/>
                <a:ea typeface="SimSun" panose="02010600030101010101" pitchFamily="2" charset="-122"/>
              </a:rPr>
              <a:t>;</a:t>
            </a:r>
          </a:p>
          <a:p>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这里的</a:t>
            </a:r>
            <a:r>
              <a:rPr lang="en-US" altLang="ja-JP" sz="1200">
                <a:solidFill>
                  <a:schemeClr val="bg1"/>
                </a:solidFill>
                <a:latin typeface="SimSun" panose="02010600030101010101" pitchFamily="2" charset="-122"/>
                <a:ea typeface="SimSun" panose="02010600030101010101" pitchFamily="2" charset="-122"/>
              </a:rPr>
              <a:t>KEYIN</a:t>
            </a:r>
            <a:r>
              <a:rPr lang="ja-JP" altLang="en-US" sz="1200">
                <a:solidFill>
                  <a:schemeClr val="bg1"/>
                </a:solidFill>
                <a:latin typeface="SimSun" panose="02010600030101010101" pitchFamily="2" charset="-122"/>
                <a:ea typeface="SimSun" panose="02010600030101010101" pitchFamily="2" charset="-122"/>
              </a:rPr>
              <a:t>和</a:t>
            </a:r>
            <a:r>
              <a:rPr lang="en-US" altLang="ja-JP" sz="1200">
                <a:solidFill>
                  <a:schemeClr val="bg1"/>
                </a:solidFill>
                <a:latin typeface="SimSun" panose="02010600030101010101" pitchFamily="2" charset="-122"/>
                <a:ea typeface="SimSun" panose="02010600030101010101" pitchFamily="2" charset="-122"/>
              </a:rPr>
              <a:t>VALUEIN</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要和</a:t>
            </a:r>
            <a:r>
              <a:rPr lang="en-US" altLang="ja-JP" sz="1200">
                <a:solidFill>
                  <a:schemeClr val="bg1"/>
                </a:solidFill>
                <a:latin typeface="SimSun" panose="02010600030101010101" pitchFamily="2" charset="-122"/>
                <a:ea typeface="SimSun" panose="02010600030101010101" pitchFamily="2" charset="-122"/>
              </a:rPr>
              <a:t>MAP</a:t>
            </a:r>
            <a:r>
              <a:rPr lang="ja-JP" altLang="en-US" sz="1200">
                <a:solidFill>
                  <a:schemeClr val="bg1"/>
                </a:solidFill>
                <a:latin typeface="SimSun" panose="02010600030101010101" pitchFamily="2" charset="-122"/>
                <a:ea typeface="SimSun" panose="02010600030101010101" pitchFamily="2" charset="-122"/>
              </a:rPr>
              <a:t>的</a:t>
            </a:r>
            <a:r>
              <a:rPr lang="en-US" sz="1200">
                <a:solidFill>
                  <a:schemeClr val="bg1"/>
                </a:solidFill>
                <a:latin typeface="SimSun" panose="02010600030101010101" pitchFamily="2" charset="-122"/>
                <a:ea typeface="SimSun" panose="02010600030101010101" pitchFamily="2" charset="-122"/>
              </a:rPr>
              <a:t>KEYOUT, VALUEOUT</a:t>
            </a:r>
            <a:r>
              <a:rPr lang="ja-JP" altLang="en-US" sz="1200">
                <a:solidFill>
                  <a:srgbClr val="FF0000"/>
                </a:solidFill>
                <a:latin typeface="SimSun" panose="02010600030101010101" pitchFamily="2" charset="-122"/>
                <a:ea typeface="SimSun" panose="02010600030101010101" pitchFamily="2" charset="-122"/>
              </a:rPr>
              <a:t>一一对应</a:t>
            </a:r>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class Reducer&lt;KEYIN, VALUEIN, KEYOUT, VALUEOUT&gt;</a:t>
            </a:r>
            <a:br>
              <a:rPr lang="en-US" sz="1200">
                <a:solidFill>
                  <a:srgbClr val="FF0000"/>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a:t>
            </a:r>
            <a:r>
              <a:rPr lang="en-US" sz="1200" b="1">
                <a:solidFill>
                  <a:schemeClr val="bg1"/>
                </a:solidFill>
                <a:effectLst/>
                <a:latin typeface="SimSun" panose="02010600030101010101" pitchFamily="2" charset="-122"/>
                <a:ea typeface="SimSun" panose="02010600030101010101" pitchFamily="2" charset="-122"/>
              </a:rPr>
              <a:t>MyFirstReducer </a:t>
            </a:r>
            <a:r>
              <a:rPr lang="en-US" sz="1200">
                <a:solidFill>
                  <a:schemeClr val="bg1"/>
                </a:solidFill>
                <a:effectLst/>
                <a:latin typeface="SimSun" panose="02010600030101010101" pitchFamily="2" charset="-122"/>
                <a:ea typeface="SimSun" panose="02010600030101010101" pitchFamily="2" charset="-122"/>
              </a:rPr>
              <a:t>extends </a:t>
            </a:r>
            <a:r>
              <a:rPr lang="en-US" sz="1200" b="1">
                <a:solidFill>
                  <a:schemeClr val="bg1"/>
                </a:solidFill>
                <a:effectLst/>
                <a:latin typeface="SimSun" panose="02010600030101010101" pitchFamily="2" charset="-122"/>
                <a:ea typeface="SimSun" panose="02010600030101010101" pitchFamily="2" charset="-122"/>
              </a:rPr>
              <a:t>Reducer</a:t>
            </a:r>
            <a:r>
              <a:rPr lang="en-US" sz="1200">
                <a:solidFill>
                  <a:schemeClr val="bg1"/>
                </a:solidFill>
                <a:latin typeface="SimSun" panose="02010600030101010101" pitchFamily="2" charset="-122"/>
                <a:ea typeface="SimSun" panose="02010600030101010101" pitchFamily="2" charset="-122"/>
              </a:rPr>
              <a:t>&lt;</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a:t>
            </a: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protected void reduce</a:t>
            </a:r>
            <a:r>
              <a:rPr lang="en-US" sz="1200">
                <a:solidFill>
                  <a:schemeClr val="bg1"/>
                </a:solidFill>
                <a:latin typeface="SimSun" panose="02010600030101010101" pitchFamily="2" charset="-122"/>
                <a:ea typeface="SimSun" panose="02010600030101010101" pitchFamily="2" charset="-122"/>
              </a:rPr>
              <a:t>(</a:t>
            </a:r>
            <a:r>
              <a:rPr lang="en-US" sz="1200" b="1">
                <a:solidFill>
                  <a:schemeClr val="bg1"/>
                </a:solidFill>
                <a:effectLst/>
                <a:latin typeface="SimSun" panose="02010600030101010101" pitchFamily="2" charset="-122"/>
                <a:ea typeface="SimSun" panose="02010600030101010101" pitchFamily="2" charset="-122"/>
              </a:rPr>
              <a:t>Text </a:t>
            </a:r>
            <a:r>
              <a:rPr lang="en-US" sz="1200">
                <a:solidFill>
                  <a:schemeClr val="bg1"/>
                </a:solidFill>
                <a:latin typeface="SimSun" panose="02010600030101010101" pitchFamily="2" charset="-122"/>
                <a:ea typeface="SimSun" panose="02010600030101010101" pitchFamily="2" charset="-122"/>
              </a:rPr>
              <a:t>key</a:t>
            </a: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Iterable&lt;</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values</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Reducer</a:t>
            </a:r>
            <a:r>
              <a:rPr lang="en-US" sz="1200">
                <a:solidFill>
                  <a:schemeClr val="bg1"/>
                </a:solidFill>
                <a:latin typeface="SimSun" panose="02010600030101010101" pitchFamily="2" charset="-122"/>
                <a:ea typeface="SimSun" panose="02010600030101010101" pitchFamily="2" charset="-122"/>
              </a:rPr>
              <a:t>&lt;</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a:t>
            </a:r>
            <a:r>
              <a:rPr lang="en-US" sz="1200" b="1">
                <a:solidFill>
                  <a:schemeClr val="bg1"/>
                </a:solidFill>
                <a:effectLst/>
                <a:latin typeface="SimSun" panose="02010600030101010101" pitchFamily="2" charset="-122"/>
                <a:ea typeface="SimSun" panose="02010600030101010101" pitchFamily="2" charset="-122"/>
              </a:rPr>
              <a:t>Context </a:t>
            </a:r>
            <a:r>
              <a:rPr lang="en-US" sz="1200">
                <a:solidFill>
                  <a:schemeClr val="bg1"/>
                </a:solidFill>
                <a:latin typeface="SimSun" panose="02010600030101010101" pitchFamily="2" charset="-122"/>
                <a:ea typeface="SimSun" panose="02010600030101010101" pitchFamily="2" charset="-122"/>
              </a:rPr>
              <a:t>context) </a:t>
            </a:r>
            <a:r>
              <a:rPr lang="en-US" sz="1200">
                <a:solidFill>
                  <a:schemeClr val="bg1"/>
                </a:solidFill>
                <a:effectLst/>
                <a:latin typeface="SimSun" panose="02010600030101010101" pitchFamily="2" charset="-122"/>
                <a:ea typeface="SimSun" panose="02010600030101010101" pitchFamily="2" charset="-122"/>
              </a:rPr>
              <a:t>throws </a:t>
            </a:r>
            <a:r>
              <a:rPr lang="en-US" sz="1200" b="1">
                <a:solidFill>
                  <a:schemeClr val="bg1"/>
                </a:solidFill>
                <a:effectLst/>
                <a:latin typeface="SimSun" panose="02010600030101010101" pitchFamily="2" charset="-122"/>
                <a:ea typeface="SimSun" panose="02010600030101010101" pitchFamily="2" charset="-122"/>
              </a:rPr>
              <a:t>IOException</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InterruptedException </a:t>
            </a:r>
            <a:r>
              <a:rPr lang="en-US" sz="1200">
                <a:solidFill>
                  <a:schemeClr val="bg1"/>
                </a:solidFill>
                <a:latin typeface="SimSun" panose="02010600030101010101" pitchFamily="2" charset="-122"/>
                <a:ea typeface="SimSun" panose="02010600030101010101" pitchFamily="2" charset="-122"/>
              </a:rPr>
              <a:t>{   </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统计</a:t>
            </a:r>
            <a:endParaRPr lang="en-US" sz="1200">
              <a:solidFill>
                <a:schemeClr val="bg1"/>
              </a:solidFill>
              <a:latin typeface="SimSun" panose="02010600030101010101" pitchFamily="2" charset="-122"/>
              <a:ea typeface="SimSun" panose="02010600030101010101" pitchFamily="2" charset="-122"/>
            </a:endParaRPr>
          </a:p>
          <a:p>
            <a:r>
              <a:rPr lang="zh-CN" alt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long </a:t>
            </a:r>
            <a:r>
              <a:rPr lang="en-US" sz="1200">
                <a:solidFill>
                  <a:schemeClr val="bg1"/>
                </a:solidFill>
                <a:latin typeface="SimSun" panose="02010600030101010101" pitchFamily="2" charset="-122"/>
                <a:ea typeface="SimSun" panose="02010600030101010101" pitchFamily="2" charset="-122"/>
              </a:rPr>
              <a:t>maxValue = </a:t>
            </a:r>
            <a:r>
              <a:rPr lang="en-US" sz="1200" b="1">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MIN_VALUE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Iterator&lt;</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iterator = values.iterator()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while </a:t>
            </a:r>
            <a:r>
              <a:rPr lang="en-US" sz="1200">
                <a:solidFill>
                  <a:schemeClr val="bg1"/>
                </a:solidFill>
                <a:latin typeface="SimSun" panose="02010600030101010101" pitchFamily="2" charset="-122"/>
                <a:ea typeface="SimSun" panose="02010600030101010101" pitchFamily="2" charset="-122"/>
              </a:rPr>
              <a:t>(iterator.hasNext())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 </a:t>
            </a:r>
            <a:r>
              <a:rPr lang="en-US" sz="1200">
                <a:solidFill>
                  <a:schemeClr val="bg1"/>
                </a:solidFill>
                <a:latin typeface="SimSun" panose="02010600030101010101" pitchFamily="2" charset="-122"/>
                <a:ea typeface="SimSun" panose="02010600030101010101" pitchFamily="2" charset="-122"/>
              </a:rPr>
              <a:t>longWritable =iterator.next()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maxValue = </a:t>
            </a:r>
            <a:r>
              <a:rPr lang="en-US" sz="1200" b="1">
                <a:solidFill>
                  <a:schemeClr val="bg1"/>
                </a:solidFill>
                <a:effectLst/>
                <a:latin typeface="SimSun" panose="02010600030101010101" pitchFamily="2" charset="-122"/>
                <a:ea typeface="SimSun" panose="02010600030101010101" pitchFamily="2" charset="-122"/>
              </a:rPr>
              <a:t>Math</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max</a:t>
            </a:r>
            <a:r>
              <a:rPr lang="en-US" sz="1200">
                <a:solidFill>
                  <a:schemeClr val="bg1"/>
                </a:solidFill>
                <a:latin typeface="SimSun" panose="02010600030101010101" pitchFamily="2" charset="-122"/>
                <a:ea typeface="SimSun" panose="02010600030101010101" pitchFamily="2" charset="-122"/>
              </a:rPr>
              <a:t>(maxValue</a:t>
            </a: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longWritable.get())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en-US" sz="1200">
                <a:solidFill>
                  <a:srgbClr val="FF0000"/>
                </a:solidFill>
              </a:rPr>
              <a:t>ReduceContext&lt;KEYIN</a:t>
            </a:r>
            <a:r>
              <a:rPr lang="en-US">
                <a:solidFill>
                  <a:srgbClr val="FF0000"/>
                </a:solidFill>
              </a:rPr>
              <a:t>, </a:t>
            </a:r>
            <a:r>
              <a:rPr lang="en-US" sz="1200">
                <a:solidFill>
                  <a:srgbClr val="FF0000"/>
                </a:solidFill>
              </a:rPr>
              <a:t>VALUEIN</a:t>
            </a:r>
            <a:r>
              <a:rPr lang="en-US">
                <a:solidFill>
                  <a:srgbClr val="FF0000"/>
                </a:solidFill>
              </a:rPr>
              <a:t>, </a:t>
            </a:r>
            <a:r>
              <a:rPr lang="en-US" sz="1200">
                <a:solidFill>
                  <a:srgbClr val="FF0000"/>
                </a:solidFill>
              </a:rPr>
              <a:t>KEYOUT</a:t>
            </a:r>
            <a:r>
              <a:rPr lang="en-US">
                <a:solidFill>
                  <a:srgbClr val="FF0000"/>
                </a:solidFill>
              </a:rPr>
              <a:t>, </a:t>
            </a:r>
            <a:r>
              <a:rPr lang="en-US" sz="1200">
                <a:solidFill>
                  <a:srgbClr val="FF0000"/>
                </a:solidFill>
              </a:rPr>
              <a:t>VALUEOUT&gt;</a:t>
            </a:r>
            <a:br>
              <a:rPr lang="en-US" sz="1200">
                <a:solidFill>
                  <a:srgbClr val="FF0000"/>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context.write(key</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LongWritable(maxValue))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
        <p:nvSpPr>
          <p:cNvPr id="3" name="TextBox 2">
            <a:extLst>
              <a:ext uri="{FF2B5EF4-FFF2-40B4-BE49-F238E27FC236}">
                <a16:creationId xmlns:a16="http://schemas.microsoft.com/office/drawing/2014/main" id="{5F2319B5-B7F6-F04C-850C-EAF0E7EA6798}"/>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Tree>
    <p:extLst>
      <p:ext uri="{BB962C8B-B14F-4D97-AF65-F5344CB8AC3E}">
        <p14:creationId xmlns:p14="http://schemas.microsoft.com/office/powerpoint/2010/main" val="36376889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01470E-7A1C-8A45-AEDB-375940AA6AF4}"/>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8137593A-39B2-BB43-AF7F-BEC093E832FD}"/>
              </a:ext>
            </a:extLst>
          </p:cNvPr>
          <p:cNvSpPr/>
          <p:nvPr/>
        </p:nvSpPr>
        <p:spPr>
          <a:xfrm>
            <a:off x="115504" y="461665"/>
            <a:ext cx="11213432" cy="6370975"/>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org.apache.hadoop.fs.Path;</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org.apache.hadoop.io.LongWritable;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org.apache.hadoop.io.Text;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org.apache.hadoop.mapred.FileInputFormat;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org.apache.hadoop.mapred.FileOutputFormat;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org.apache.hadoop.mapred.JobConf;</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org.apache.hadoop.mapreduce.Job;</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HadoopHelloWord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public static void main</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String</a:t>
            </a:r>
            <a:r>
              <a:rPr lang="en-US" sz="1200">
                <a:solidFill>
                  <a:schemeClr val="bg1"/>
                </a:solidFill>
                <a:latin typeface="SimSun" panose="02010600030101010101" pitchFamily="2" charset="-122"/>
                <a:ea typeface="SimSun" panose="02010600030101010101" pitchFamily="2" charset="-122"/>
              </a:rPr>
              <a:t>[] args)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try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Job </a:t>
            </a:r>
            <a:r>
              <a:rPr lang="en-US" sz="1200">
                <a:solidFill>
                  <a:schemeClr val="bg1"/>
                </a:solidFill>
                <a:latin typeface="SimSun" panose="02010600030101010101" pitchFamily="2" charset="-122"/>
                <a:ea typeface="SimSun" panose="02010600030101010101" pitchFamily="2" charset="-122"/>
              </a:rPr>
              <a:t>job = </a:t>
            </a:r>
            <a:r>
              <a:rPr lang="en-US" sz="1200">
                <a:solidFill>
                  <a:schemeClr val="bg1"/>
                </a:solidFill>
                <a:effectLst/>
                <a:latin typeface="SimSun" panose="02010600030101010101" pitchFamily="2" charset="-122"/>
                <a:ea typeface="SimSun" panose="02010600030101010101" pitchFamily="2" charset="-122"/>
              </a:rPr>
              <a:t>Job</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getInstance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job.setJarByClass(</a:t>
            </a:r>
            <a:r>
              <a:rPr lang="en-US" sz="1200">
                <a:solidFill>
                  <a:schemeClr val="bg1"/>
                </a:solidFill>
                <a:effectLst/>
                <a:latin typeface="SimSun" panose="02010600030101010101" pitchFamily="2" charset="-122"/>
                <a:ea typeface="SimSun" panose="02010600030101010101" pitchFamily="2" charset="-122"/>
              </a:rPr>
              <a:t>HadoopTestCase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job.setJobName(</a:t>
            </a:r>
            <a:r>
              <a:rPr lang="en-US" sz="1200">
                <a:solidFill>
                  <a:schemeClr val="bg1"/>
                </a:solidFill>
                <a:effectLst/>
                <a:latin typeface="SimSun" panose="02010600030101010101" pitchFamily="2" charset="-122"/>
                <a:ea typeface="SimSun" panose="02010600030101010101" pitchFamily="2" charset="-122"/>
              </a:rPr>
              <a:t>"HadoopTestCase"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JobConf </a:t>
            </a:r>
            <a:r>
              <a:rPr lang="en-US" sz="1200">
                <a:solidFill>
                  <a:schemeClr val="bg1"/>
                </a:solidFill>
                <a:latin typeface="SimSun" panose="02010600030101010101" pitchFamily="2" charset="-122"/>
                <a:ea typeface="SimSun" panose="02010600030101010101" pitchFamily="2" charset="-122"/>
              </a:rPr>
              <a:t>jobConf = (</a:t>
            </a:r>
            <a:r>
              <a:rPr lang="en-US" sz="1200">
                <a:solidFill>
                  <a:schemeClr val="bg1"/>
                </a:solidFill>
                <a:effectLst/>
                <a:latin typeface="SimSun" panose="02010600030101010101" pitchFamily="2" charset="-122"/>
                <a:ea typeface="SimSun" panose="02010600030101010101" pitchFamily="2" charset="-122"/>
              </a:rPr>
              <a:t>JobConf</a:t>
            </a:r>
            <a:r>
              <a:rPr lang="en-US" sz="1200">
                <a:solidFill>
                  <a:schemeClr val="bg1"/>
                </a:solidFill>
                <a:latin typeface="SimSun" panose="02010600030101010101" pitchFamily="2" charset="-122"/>
                <a:ea typeface="SimSun" panose="02010600030101010101" pitchFamily="2" charset="-122"/>
              </a:rPr>
              <a:t>) job.getConfiguration()</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effectLst/>
                <a:latin typeface="SimSun" panose="02010600030101010101" pitchFamily="2" charset="-122"/>
                <a:ea typeface="SimSun" panose="02010600030101010101" pitchFamily="2" charset="-122"/>
              </a:rPr>
              <a:t>            </a:t>
            </a:r>
            <a:r>
              <a:rPr lang="en-US" altLang="zh-CN" sz="1200">
                <a:solidFill>
                  <a:schemeClr val="bg1"/>
                </a:solidFill>
                <a:effectLst/>
                <a:latin typeface="SimSun" panose="02010600030101010101" pitchFamily="2" charset="-122"/>
                <a:ea typeface="SimSun" panose="02010600030101010101" pitchFamily="2" charset="-122"/>
              </a:rPr>
              <a:t>//</a:t>
            </a:r>
            <a:r>
              <a:rPr lang="ja-JP" altLang="en-US" sz="1200">
                <a:solidFill>
                  <a:srgbClr val="FF0000"/>
                </a:solidFill>
                <a:effectLst/>
                <a:latin typeface="SimSun" panose="02010600030101010101" pitchFamily="2" charset="-122"/>
                <a:ea typeface="SimSun" panose="02010600030101010101" pitchFamily="2" charset="-122"/>
              </a:rPr>
              <a:t>数据源</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FileInputFormat</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addInputPath</a:t>
            </a:r>
            <a:r>
              <a:rPr lang="en-US" sz="1200">
                <a:solidFill>
                  <a:schemeClr val="bg1"/>
                </a:solidFill>
                <a:latin typeface="SimSun" panose="02010600030101010101" pitchFamily="2" charset="-122"/>
                <a:ea typeface="SimSun" panose="02010600030101010101" pitchFamily="2" charset="-122"/>
              </a:rPr>
              <a:t>(jobConf</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Path(args[</a:t>
            </a:r>
            <a:r>
              <a:rPr lang="en-US" sz="1200">
                <a:solidFill>
                  <a:schemeClr val="bg1"/>
                </a:solidFill>
                <a:effectLst/>
                <a:latin typeface="SimSun" panose="02010600030101010101" pitchFamily="2" charset="-122"/>
                <a:ea typeface="SimSun" panose="02010600030101010101" pitchFamily="2" charset="-122"/>
              </a:rPr>
              <a:t>0</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rgbClr val="FF0000"/>
                </a:solidFill>
                <a:latin typeface="SimSun" panose="02010600030101010101" pitchFamily="2" charset="-122"/>
                <a:ea typeface="SimSun" panose="02010600030101010101" pitchFamily="2" charset="-122"/>
              </a:rPr>
              <a:t>统计结果输出</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FileOutputFormat</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setOutputPath</a:t>
            </a:r>
            <a:r>
              <a:rPr lang="en-US" sz="1200">
                <a:solidFill>
                  <a:schemeClr val="bg1"/>
                </a:solidFill>
                <a:latin typeface="SimSun" panose="02010600030101010101" pitchFamily="2" charset="-122"/>
                <a:ea typeface="SimSun" panose="02010600030101010101" pitchFamily="2" charset="-122"/>
              </a:rPr>
              <a:t>(jobConf</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Path(args[</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altLang="zh-CN" sz="1200">
                <a:solidFill>
                  <a:schemeClr val="bg1"/>
                </a:solidFill>
                <a:effectLst/>
                <a:latin typeface="SimSun" panose="02010600030101010101" pitchFamily="2" charset="-122"/>
                <a:ea typeface="SimSun" panose="02010600030101010101" pitchFamily="2" charset="-122"/>
              </a:rPr>
              <a:t>//</a:t>
            </a:r>
            <a:r>
              <a:rPr lang="ja-JP" altLang="en-US" sz="1200">
                <a:solidFill>
                  <a:schemeClr val="bg1"/>
                </a:solidFill>
                <a:effectLst/>
                <a:latin typeface="SimSun" panose="02010600030101010101" pitchFamily="2" charset="-122"/>
                <a:ea typeface="SimSun" panose="02010600030101010101" pitchFamily="2" charset="-122"/>
              </a:rPr>
              <a:t>指定</a:t>
            </a:r>
            <a:r>
              <a:rPr lang="en-US" altLang="ja-JP" sz="1200">
                <a:solidFill>
                  <a:schemeClr val="bg1"/>
                </a:solidFill>
                <a:effectLst/>
                <a:latin typeface="SimSun" panose="02010600030101010101" pitchFamily="2" charset="-122"/>
                <a:ea typeface="SimSun" panose="02010600030101010101" pitchFamily="2" charset="-122"/>
              </a:rPr>
              <a:t>Map</a:t>
            </a:r>
            <a:r>
              <a:rPr lang="ja-JP" altLang="en-US" sz="1200">
                <a:solidFill>
                  <a:schemeClr val="bg1"/>
                </a:solidFill>
                <a:effectLst/>
                <a:latin typeface="SimSun" panose="02010600030101010101" pitchFamily="2" charset="-122"/>
                <a:ea typeface="SimSun" panose="02010600030101010101" pitchFamily="2" charset="-122"/>
              </a:rPr>
              <a:t>类</a:t>
            </a:r>
            <a:endParaRPr lang="en-US" sz="1200">
              <a:solidFill>
                <a:schemeClr val="bg1"/>
              </a:solidFill>
              <a:effectLst/>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	job.setMapperClass(</a:t>
            </a:r>
            <a:r>
              <a:rPr lang="en-US" sz="1200">
                <a:solidFill>
                  <a:schemeClr val="bg1"/>
                </a:solidFill>
                <a:effectLst/>
                <a:latin typeface="SimSun" panose="02010600030101010101" pitchFamily="2" charset="-122"/>
                <a:ea typeface="SimSun" panose="02010600030101010101" pitchFamily="2" charset="-122"/>
              </a:rPr>
              <a:t>MyFirstMapper</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指定</a:t>
            </a:r>
            <a:r>
              <a:rPr lang="en-US" sz="1200">
                <a:solidFill>
                  <a:schemeClr val="bg1"/>
                </a:solidFill>
                <a:latin typeface="SimSun" panose="02010600030101010101" pitchFamily="2" charset="-122"/>
                <a:ea typeface="SimSun" panose="02010600030101010101" pitchFamily="2" charset="-122"/>
              </a:rPr>
              <a:t>Reduce</a:t>
            </a:r>
            <a:r>
              <a:rPr lang="ja-JP" altLang="en-US" sz="1200">
                <a:solidFill>
                  <a:schemeClr val="bg1"/>
                </a:solidFill>
                <a:latin typeface="SimSun" panose="02010600030101010101" pitchFamily="2" charset="-122"/>
                <a:ea typeface="SimSun" panose="02010600030101010101" pitchFamily="2" charset="-122"/>
              </a:rPr>
              <a:t>类</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job.setReducerClass(</a:t>
            </a:r>
            <a:r>
              <a:rPr lang="en-US" sz="1200">
                <a:solidFill>
                  <a:schemeClr val="bg1"/>
                </a:solidFill>
                <a:effectLst/>
                <a:latin typeface="SimSun" panose="02010600030101010101" pitchFamily="2" charset="-122"/>
                <a:ea typeface="SimSun" panose="02010600030101010101" pitchFamily="2" charset="-122"/>
              </a:rPr>
              <a:t>MyFirstReducer</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这里的</a:t>
            </a:r>
            <a:r>
              <a:rPr lang="en-US" altLang="ja-JP" sz="1200">
                <a:solidFill>
                  <a:schemeClr val="bg1"/>
                </a:solidFill>
                <a:latin typeface="SimSun" panose="02010600030101010101" pitchFamily="2" charset="-122"/>
                <a:ea typeface="SimSun" panose="02010600030101010101" pitchFamily="2" charset="-122"/>
              </a:rPr>
              <a:t>key</a:t>
            </a:r>
            <a:r>
              <a:rPr lang="ja-JP" altLang="en-US" sz="1200">
                <a:solidFill>
                  <a:schemeClr val="bg1"/>
                </a:solidFill>
                <a:latin typeface="SimSun" panose="02010600030101010101" pitchFamily="2" charset="-122"/>
                <a:ea typeface="SimSun" panose="02010600030101010101" pitchFamily="2" charset="-122"/>
              </a:rPr>
              <a:t>要与</a:t>
            </a:r>
            <a:r>
              <a:rPr lang="en-US" sz="1200">
                <a:solidFill>
                  <a:srgbClr val="FF0000"/>
                </a:solidFill>
                <a:latin typeface="SimSun" panose="02010600030101010101" pitchFamily="2" charset="-122"/>
                <a:ea typeface="SimSun" panose="02010600030101010101" pitchFamily="2" charset="-122"/>
              </a:rPr>
              <a:t>Reducer</a:t>
            </a:r>
            <a:r>
              <a:rPr lang="ja-JP" altLang="en-US" sz="1200">
                <a:solidFill>
                  <a:schemeClr val="bg1"/>
                </a:solidFill>
                <a:latin typeface="SimSun" panose="02010600030101010101" pitchFamily="2" charset="-122"/>
                <a:ea typeface="SimSun" panose="02010600030101010101" pitchFamily="2" charset="-122"/>
              </a:rPr>
              <a:t>的</a:t>
            </a:r>
            <a:r>
              <a:rPr lang="en-US" altLang="ja-JP" sz="1200">
                <a:solidFill>
                  <a:schemeClr val="bg1"/>
                </a:solidFill>
                <a:latin typeface="SimSun" panose="02010600030101010101" pitchFamily="2" charset="-122"/>
                <a:ea typeface="SimSun" panose="02010600030101010101" pitchFamily="2" charset="-122"/>
              </a:rPr>
              <a:t>KEYOUT</a:t>
            </a:r>
            <a:r>
              <a:rPr lang="ja-JP" altLang="en-US" sz="1200">
                <a:solidFill>
                  <a:schemeClr val="bg1"/>
                </a:solidFill>
                <a:latin typeface="SimSun" panose="02010600030101010101" pitchFamily="2" charset="-122"/>
                <a:ea typeface="SimSun" panose="02010600030101010101" pitchFamily="2" charset="-122"/>
              </a:rPr>
              <a:t>类型一致</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job.setOutputKeyClass(</a:t>
            </a:r>
            <a:r>
              <a:rPr lang="en-US" sz="1200">
                <a:solidFill>
                  <a:schemeClr val="bg1"/>
                </a:solidFill>
                <a:effectLst/>
                <a:latin typeface="SimSun" panose="02010600030101010101" pitchFamily="2" charset="-122"/>
                <a:ea typeface="SimSun" panose="02010600030101010101" pitchFamily="2" charset="-122"/>
              </a:rPr>
              <a:t>Text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endParaRPr lang="en-US" sz="1200">
              <a:solidFill>
                <a:schemeClr val="bg1"/>
              </a:solidFill>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这里要与</a:t>
            </a:r>
            <a:r>
              <a:rPr lang="en-US" sz="1200">
                <a:solidFill>
                  <a:srgbClr val="FF0000"/>
                </a:solidFill>
                <a:latin typeface="SimSun" panose="02010600030101010101" pitchFamily="2" charset="-122"/>
                <a:ea typeface="SimSun" panose="02010600030101010101" pitchFamily="2" charset="-122"/>
              </a:rPr>
              <a:t>Reducer</a:t>
            </a:r>
            <a:r>
              <a:rPr lang="ja-JP" altLang="en-US" sz="1200">
                <a:solidFill>
                  <a:schemeClr val="bg1"/>
                </a:solidFill>
                <a:latin typeface="SimSun" panose="02010600030101010101" pitchFamily="2" charset="-122"/>
                <a:ea typeface="SimSun" panose="02010600030101010101" pitchFamily="2" charset="-122"/>
              </a:rPr>
              <a:t>的</a:t>
            </a:r>
            <a:r>
              <a:rPr lang="en-US" altLang="ja-JP" sz="1200">
                <a:solidFill>
                  <a:schemeClr val="bg1"/>
                </a:solidFill>
                <a:latin typeface="SimSun" panose="02010600030101010101" pitchFamily="2" charset="-122"/>
                <a:ea typeface="SimSun" panose="02010600030101010101" pitchFamily="2" charset="-122"/>
              </a:rPr>
              <a:t>VALUEOUT</a:t>
            </a:r>
            <a:r>
              <a:rPr lang="ja-JP" altLang="en-US" sz="1200">
                <a:solidFill>
                  <a:schemeClr val="bg1"/>
                </a:solidFill>
                <a:latin typeface="SimSun" panose="02010600030101010101" pitchFamily="2" charset="-122"/>
                <a:ea typeface="SimSun" panose="02010600030101010101" pitchFamily="2" charset="-122"/>
              </a:rPr>
              <a:t>类型一致</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job.setOutputValueClass(</a:t>
            </a:r>
            <a:r>
              <a:rPr lang="en-US" sz="1200">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System</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exit</a:t>
            </a:r>
            <a:r>
              <a:rPr lang="en-US" sz="1200">
                <a:solidFill>
                  <a:schemeClr val="bg1"/>
                </a:solidFill>
                <a:latin typeface="SimSun" panose="02010600030101010101" pitchFamily="2" charset="-122"/>
                <a:ea typeface="SimSun" panose="02010600030101010101" pitchFamily="2" charset="-122"/>
              </a:rPr>
              <a:t>(job.waitForCompletion(</a:t>
            </a:r>
            <a:r>
              <a:rPr lang="en-US" sz="1200">
                <a:solidFill>
                  <a:schemeClr val="bg1"/>
                </a:solidFill>
                <a:effectLst/>
                <a:latin typeface="SimSun" panose="02010600030101010101" pitchFamily="2" charset="-122"/>
                <a:ea typeface="SimSun" panose="02010600030101010101" pitchFamily="2" charset="-122"/>
              </a:rPr>
              <a:t>true</a:t>
            </a:r>
            <a:r>
              <a:rPr lang="en-US" sz="1200">
                <a:solidFill>
                  <a:schemeClr val="bg1"/>
                </a:solidFill>
                <a:latin typeface="SimSun" panose="02010600030101010101" pitchFamily="2" charset="-122"/>
                <a:ea typeface="SimSun" panose="02010600030101010101" pitchFamily="2" charset="-122"/>
              </a:rPr>
              <a:t>) ? </a:t>
            </a:r>
            <a:r>
              <a:rPr lang="en-US" sz="1200">
                <a:solidFill>
                  <a:schemeClr val="bg1"/>
                </a:solidFill>
                <a:effectLst/>
                <a:latin typeface="SimSun" panose="02010600030101010101" pitchFamily="2" charset="-122"/>
                <a:ea typeface="SimSun" panose="02010600030101010101" pitchFamily="2" charset="-122"/>
              </a:rPr>
              <a:t>0 </a:t>
            </a: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catch </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Exception </a:t>
            </a:r>
            <a:r>
              <a:rPr lang="en-US" sz="1200">
                <a:solidFill>
                  <a:schemeClr val="bg1"/>
                </a:solidFill>
                <a:latin typeface="SimSun" panose="02010600030101010101" pitchFamily="2" charset="-122"/>
                <a:ea typeface="SimSun" panose="02010600030101010101" pitchFamily="2" charset="-122"/>
              </a:rPr>
              <a:t>e)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e.printStackTrace()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Tree>
    <p:extLst>
      <p:ext uri="{BB962C8B-B14F-4D97-AF65-F5344CB8AC3E}">
        <p14:creationId xmlns:p14="http://schemas.microsoft.com/office/powerpoint/2010/main" val="32031112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53A220-E974-AC4A-9939-8346200B2BF3}"/>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98F5DE26-9AB8-E04F-9569-B0E4B1B241BB}"/>
              </a:ext>
            </a:extLst>
          </p:cNvPr>
          <p:cNvSpPr/>
          <p:nvPr/>
        </p:nvSpPr>
        <p:spPr>
          <a:xfrm>
            <a:off x="253465" y="786146"/>
            <a:ext cx="11685070" cy="1077218"/>
          </a:xfrm>
          <a:prstGeom prst="rect">
            <a:avLst/>
          </a:prstGeom>
        </p:spPr>
        <p:txBody>
          <a:bodyPr wrap="square">
            <a:spAutoFit/>
          </a:bodyPr>
          <a:lstStyle/>
          <a:p>
            <a:r>
              <a:rPr lang="en-US" sz="1600">
                <a:latin typeface="SimSun" panose="02010600030101010101" pitchFamily="2" charset="-122"/>
                <a:ea typeface="SimSun" panose="02010600030101010101" pitchFamily="2" charset="-122"/>
              </a:rPr>
              <a:t>$ mv hadoopHelloWorld.jar /usr/local/hadoop292/classpath/</a:t>
            </a:r>
          </a:p>
          <a:p>
            <a:endParaRPr lang="en-US" sz="1600">
              <a:effectLst/>
              <a:latin typeface="SimSun" panose="02010600030101010101" pitchFamily="2" charset="-122"/>
              <a:ea typeface="SimSun" panose="02010600030101010101" pitchFamily="2" charset="-122"/>
            </a:endParaRPr>
          </a:p>
          <a:p>
            <a:r>
              <a:rPr lang="en-US" altLang="zh-CN"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后面两个路径</a:t>
            </a:r>
            <a:r>
              <a:rPr lang="zh-CN" alt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是</a:t>
            </a:r>
            <a:r>
              <a:rPr lang="en-US" altLang="ja-JP" sz="1600">
                <a:latin typeface="SimSun" panose="02010600030101010101" pitchFamily="2" charset="-122"/>
                <a:ea typeface="SimSun" panose="02010600030101010101" pitchFamily="2" charset="-122"/>
              </a:rPr>
              <a:t>hadoop</a:t>
            </a:r>
            <a:r>
              <a:rPr lang="ja-JP" altLang="en-US" sz="1600">
                <a:latin typeface="SimSun" panose="02010600030101010101" pitchFamily="2" charset="-122"/>
                <a:ea typeface="SimSun" panose="02010600030101010101" pitchFamily="2" charset="-122"/>
              </a:rPr>
              <a:t>里面的路径</a:t>
            </a:r>
            <a:r>
              <a:rPr lang="zh-CN" alt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不是系统路径</a:t>
            </a:r>
            <a:endParaRPr lang="en-US" sz="1600">
              <a:effectLst/>
              <a:latin typeface="SimSun" panose="02010600030101010101" pitchFamily="2" charset="-122"/>
              <a:ea typeface="SimSun" panose="02010600030101010101" pitchFamily="2" charset="-122"/>
            </a:endParaRPr>
          </a:p>
          <a:p>
            <a:r>
              <a:rPr lang="en-US" sz="1600">
                <a:effectLst/>
                <a:latin typeface="SimSun" panose="02010600030101010101" pitchFamily="2" charset="-122"/>
                <a:ea typeface="SimSun" panose="02010600030101010101" pitchFamily="2" charset="-122"/>
              </a:rPr>
              <a:t>$ hadoop com.</a:t>
            </a:r>
            <a:r>
              <a:rPr lang="en-US" sz="1600">
                <a:latin typeface="SimSun" panose="02010600030101010101" pitchFamily="2" charset="-122"/>
                <a:ea typeface="SimSun" panose="02010600030101010101" pitchFamily="2" charset="-122"/>
              </a:rPr>
              <a:t>HadoopHelloWord </a:t>
            </a:r>
            <a:r>
              <a:rPr lang="en-US" sz="1600">
                <a:effectLst/>
                <a:latin typeface="SimSun" panose="02010600030101010101" pitchFamily="2" charset="-122"/>
                <a:ea typeface="SimSun" panose="02010600030101010101" pitchFamily="2" charset="-122"/>
              </a:rPr>
              <a:t>/home/sai/test.txt /home/sai/out.log</a:t>
            </a:r>
          </a:p>
        </p:txBody>
      </p:sp>
    </p:spTree>
    <p:extLst>
      <p:ext uri="{BB962C8B-B14F-4D97-AF65-F5344CB8AC3E}">
        <p14:creationId xmlns:p14="http://schemas.microsoft.com/office/powerpoint/2010/main" val="34357677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86C037-750F-2644-B693-FF8F12DF3EF5}"/>
              </a:ext>
            </a:extLst>
          </p:cNvPr>
          <p:cNvSpPr txBox="1"/>
          <p:nvPr/>
        </p:nvSpPr>
        <p:spPr>
          <a:xfrm>
            <a:off x="5041650" y="2074984"/>
            <a:ext cx="1416522" cy="646331"/>
          </a:xfrm>
          <a:prstGeom prst="rect">
            <a:avLst/>
          </a:prstGeom>
          <a:noFill/>
        </p:spPr>
        <p:txBody>
          <a:bodyPr wrap="square" rtlCol="0">
            <a:spAutoFit/>
          </a:bodyPr>
          <a:lstStyle/>
          <a:p>
            <a:r>
              <a:rPr lang="en-US" sz="3600"/>
              <a:t>NEXT:</a:t>
            </a:r>
          </a:p>
        </p:txBody>
      </p:sp>
      <p:sp>
        <p:nvSpPr>
          <p:cNvPr id="4" name="TextBox 3">
            <a:extLst>
              <a:ext uri="{FF2B5EF4-FFF2-40B4-BE49-F238E27FC236}">
                <a16:creationId xmlns:a16="http://schemas.microsoft.com/office/drawing/2014/main" id="{B59915D5-789E-1A4F-A794-5930E05DA1EE}"/>
              </a:ext>
            </a:extLst>
          </p:cNvPr>
          <p:cNvSpPr txBox="1"/>
          <p:nvPr/>
        </p:nvSpPr>
        <p:spPr>
          <a:xfrm>
            <a:off x="4920196" y="3013501"/>
            <a:ext cx="1659429" cy="830997"/>
          </a:xfrm>
          <a:prstGeom prst="rect">
            <a:avLst/>
          </a:prstGeom>
          <a:noFill/>
        </p:spPr>
        <p:txBody>
          <a:bodyPr wrap="none" rtlCol="0">
            <a:spAutoFit/>
          </a:bodyPr>
          <a:lstStyle/>
          <a:p>
            <a:r>
              <a:rPr lang="en-US" sz="4800"/>
              <a:t>Spark</a:t>
            </a:r>
          </a:p>
        </p:txBody>
      </p:sp>
    </p:spTree>
    <p:extLst>
      <p:ext uri="{BB962C8B-B14F-4D97-AF65-F5344CB8AC3E}">
        <p14:creationId xmlns:p14="http://schemas.microsoft.com/office/powerpoint/2010/main" val="3466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241269-1105-8642-9BA5-CC95A15CFED3}"/>
              </a:ext>
            </a:extLst>
          </p:cNvPr>
          <p:cNvSpPr txBox="1"/>
          <p:nvPr/>
        </p:nvSpPr>
        <p:spPr>
          <a:xfrm>
            <a:off x="1020278" y="21036"/>
            <a:ext cx="413446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Hadoop</a:t>
            </a:r>
            <a:r>
              <a:rPr lang="ja-JP" altLang="en-US" sz="2800">
                <a:latin typeface="SimSun" panose="02010600030101010101" pitchFamily="2" charset="-122"/>
                <a:ea typeface="SimSun" panose="02010600030101010101" pitchFamily="2" charset="-122"/>
              </a:rPr>
              <a:t>基础</a:t>
            </a:r>
            <a:r>
              <a:rPr lang="en-US" altLang="zh-CN" sz="2800" dirty="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改变</a:t>
            </a:r>
            <a:endParaRPr lang="en-US" sz="2800" dirty="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93FAC41E-9FC9-214C-BFA6-D7A890EF9074}"/>
              </a:ext>
            </a:extLst>
          </p:cNvPr>
          <p:cNvPicPr>
            <a:picLocks noChangeAspect="1"/>
          </p:cNvPicPr>
          <p:nvPr/>
        </p:nvPicPr>
        <p:blipFill>
          <a:blip r:embed="rId2"/>
          <a:stretch>
            <a:fillRect/>
          </a:stretch>
        </p:blipFill>
        <p:spPr>
          <a:xfrm>
            <a:off x="6075948" y="99516"/>
            <a:ext cx="5095774" cy="2547887"/>
          </a:xfrm>
          <a:prstGeom prst="rect">
            <a:avLst/>
          </a:prstGeom>
        </p:spPr>
      </p:pic>
      <p:pic>
        <p:nvPicPr>
          <p:cNvPr id="5" name="Picture 4">
            <a:extLst>
              <a:ext uri="{FF2B5EF4-FFF2-40B4-BE49-F238E27FC236}">
                <a16:creationId xmlns:a16="http://schemas.microsoft.com/office/drawing/2014/main" id="{FC9020E2-4626-384B-9B41-765059FEE0AB}"/>
              </a:ext>
            </a:extLst>
          </p:cNvPr>
          <p:cNvPicPr>
            <a:picLocks noChangeAspect="1"/>
          </p:cNvPicPr>
          <p:nvPr/>
        </p:nvPicPr>
        <p:blipFill>
          <a:blip r:embed="rId3"/>
          <a:stretch>
            <a:fillRect/>
          </a:stretch>
        </p:blipFill>
        <p:spPr>
          <a:xfrm>
            <a:off x="6096000" y="3589423"/>
            <a:ext cx="5569015" cy="3007268"/>
          </a:xfrm>
          <a:prstGeom prst="rect">
            <a:avLst/>
          </a:prstGeom>
        </p:spPr>
      </p:pic>
      <p:sp>
        <p:nvSpPr>
          <p:cNvPr id="6" name="TextBox 5">
            <a:extLst>
              <a:ext uri="{FF2B5EF4-FFF2-40B4-BE49-F238E27FC236}">
                <a16:creationId xmlns:a16="http://schemas.microsoft.com/office/drawing/2014/main" id="{D88AC49D-CA28-F143-9923-04148300A3DD}"/>
              </a:ext>
            </a:extLst>
          </p:cNvPr>
          <p:cNvSpPr txBox="1"/>
          <p:nvPr/>
        </p:nvSpPr>
        <p:spPr>
          <a:xfrm>
            <a:off x="1481958" y="884676"/>
            <a:ext cx="2114681" cy="369332"/>
          </a:xfrm>
          <a:prstGeom prst="rect">
            <a:avLst/>
          </a:prstGeom>
          <a:noFill/>
        </p:spPr>
        <p:txBody>
          <a:bodyPr wrap="none" rtlCol="0">
            <a:spAutoFit/>
          </a:bodyPr>
          <a:lstStyle/>
          <a:p>
            <a:r>
              <a:rPr lang="en-US" altLang="zh-CN" dirty="0"/>
              <a:t>1.X</a:t>
            </a:r>
            <a:r>
              <a:rPr lang="zh-CN" altLang="en-US" dirty="0"/>
              <a:t>  </a:t>
            </a:r>
            <a:r>
              <a:rPr lang="en-US" altLang="zh-CN" dirty="0"/>
              <a:t>      </a:t>
            </a:r>
            <a:r>
              <a:rPr lang="zh-CN" altLang="en-US" dirty="0"/>
              <a:t> </a:t>
            </a:r>
            <a:r>
              <a:rPr lang="en-US" altLang="zh-CN" dirty="0"/>
              <a:t>2.X</a:t>
            </a:r>
            <a:r>
              <a:rPr lang="zh-CN" altLang="en-US" dirty="0"/>
              <a:t> </a:t>
            </a:r>
            <a:r>
              <a:rPr lang="ja-JP" altLang="en-US"/>
              <a:t>的变化</a:t>
            </a:r>
            <a:endParaRPr lang="en-US" dirty="0"/>
          </a:p>
        </p:txBody>
      </p:sp>
      <p:sp>
        <p:nvSpPr>
          <p:cNvPr id="7" name="Right Arrow 6">
            <a:extLst>
              <a:ext uri="{FF2B5EF4-FFF2-40B4-BE49-F238E27FC236}">
                <a16:creationId xmlns:a16="http://schemas.microsoft.com/office/drawing/2014/main" id="{BCB1716A-4021-6649-97B4-6BFC49950664}"/>
              </a:ext>
            </a:extLst>
          </p:cNvPr>
          <p:cNvSpPr/>
          <p:nvPr/>
        </p:nvSpPr>
        <p:spPr>
          <a:xfrm>
            <a:off x="2077404" y="963156"/>
            <a:ext cx="120032" cy="2021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a:extLst>
              <a:ext uri="{FF2B5EF4-FFF2-40B4-BE49-F238E27FC236}">
                <a16:creationId xmlns:a16="http://schemas.microsoft.com/office/drawing/2014/main" id="{F566303E-D7C2-9649-9C2A-B437796B2923}"/>
              </a:ext>
            </a:extLst>
          </p:cNvPr>
          <p:cNvSpPr/>
          <p:nvPr/>
        </p:nvSpPr>
        <p:spPr>
          <a:xfrm>
            <a:off x="8486835" y="2840518"/>
            <a:ext cx="274000" cy="5884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771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240221" y="65838"/>
            <a:ext cx="3416320"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是什么</a:t>
            </a:r>
            <a:endParaRPr lang="en-US" sz="2800" dirty="0">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5A727175-9957-894E-AFC2-F2817CA032BE}"/>
              </a:ext>
            </a:extLst>
          </p:cNvPr>
          <p:cNvSpPr/>
          <p:nvPr/>
        </p:nvSpPr>
        <p:spPr>
          <a:xfrm>
            <a:off x="1240221" y="589058"/>
            <a:ext cx="9344297" cy="1200329"/>
          </a:xfrm>
          <a:prstGeom prst="rect">
            <a:avLst/>
          </a:prstGeom>
        </p:spPr>
        <p:txBody>
          <a:bodyPr wrap="square">
            <a:spAutoFit/>
          </a:bodyPr>
          <a:lstStyle/>
          <a:p>
            <a:r>
              <a:rPr lang="en-US" i="0" dirty="0">
                <a:solidFill>
                  <a:srgbClr val="3D464D"/>
                </a:solidFill>
                <a:effectLst/>
                <a:latin typeface="SimSun" panose="02010600030101010101" pitchFamily="2" charset="-122"/>
                <a:ea typeface="SimSun" panose="02010600030101010101" pitchFamily="2" charset="-122"/>
              </a:rPr>
              <a:t>Hadoop Distribute File System </a:t>
            </a:r>
            <a:r>
              <a:rPr lang="ja-JP" altLang="en-US" i="0">
                <a:solidFill>
                  <a:srgbClr val="3D464D"/>
                </a:solidFill>
                <a:effectLst/>
                <a:latin typeface="SimSun" panose="02010600030101010101" pitchFamily="2" charset="-122"/>
                <a:ea typeface="SimSun" panose="02010600030101010101" pitchFamily="2" charset="-122"/>
              </a:rPr>
              <a:t>的简称，也就是</a:t>
            </a:r>
            <a:r>
              <a:rPr lang="en-US" i="0" dirty="0">
                <a:solidFill>
                  <a:srgbClr val="3D464D"/>
                </a:solidFill>
                <a:effectLst/>
                <a:latin typeface="SimSun" panose="02010600030101010101" pitchFamily="2" charset="-122"/>
                <a:ea typeface="SimSun" panose="02010600030101010101" pitchFamily="2" charset="-122"/>
              </a:rPr>
              <a:t>Hadoop</a:t>
            </a:r>
            <a:r>
              <a:rPr lang="ja-JP" altLang="en-US" i="0">
                <a:solidFill>
                  <a:srgbClr val="3D464D"/>
                </a:solidFill>
                <a:effectLst/>
                <a:latin typeface="SimSun" panose="02010600030101010101" pitchFamily="2" charset="-122"/>
                <a:ea typeface="SimSun" panose="02010600030101010101" pitchFamily="2" charset="-122"/>
              </a:rPr>
              <a:t>的一个分布式文件系统</a:t>
            </a:r>
            <a:r>
              <a:rPr lang="zh-CN" altLang="en-US" dirty="0">
                <a:solidFill>
                  <a:srgbClr val="3D464D"/>
                </a:solidFill>
                <a:latin typeface="SimSun" panose="02010600030101010101" pitchFamily="2" charset="-122"/>
                <a:ea typeface="SimSun" panose="02010600030101010101" pitchFamily="2" charset="-122"/>
              </a:rPr>
              <a:t>。</a:t>
            </a:r>
            <a:endParaRPr lang="en-US" altLang="zh-CN" dirty="0">
              <a:solidFill>
                <a:srgbClr val="3D464D"/>
              </a:solidFill>
              <a:latin typeface="SimSun" panose="02010600030101010101" pitchFamily="2" charset="-122"/>
              <a:ea typeface="SimSun" panose="02010600030101010101" pitchFamily="2" charset="-122"/>
            </a:endParaRPr>
          </a:p>
          <a:p>
            <a:r>
              <a:rPr lang="en-US" dirty="0">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建立在一次写入，多次读取这样一个最高效的数据处理模式的理念之上</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被设计成以流数据访问模式来进行存储超大型文件，针对高数据吞吐量应用优化的</a:t>
            </a:r>
            <a:r>
              <a:rPr lang="en-US" altLang="ja-JP"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代价是高延迟</a:t>
            </a:r>
            <a:r>
              <a:rPr lang="en-US" altLang="ja-JP"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运行在低廉的（</a:t>
            </a:r>
            <a:r>
              <a:rPr lang="en-US" altLang="ja-JP" dirty="0">
                <a:latin typeface="SimSun" panose="02010600030101010101" pitchFamily="2" charset="-122"/>
                <a:ea typeface="SimSun" panose="02010600030101010101" pitchFamily="2" charset="-122"/>
              </a:rPr>
              <a:t>low-cost</a:t>
            </a:r>
            <a:r>
              <a:rPr lang="ja-JP" altLang="en-US">
                <a:latin typeface="SimSun" panose="02010600030101010101" pitchFamily="2" charset="-122"/>
                <a:ea typeface="SimSun" panose="02010600030101010101" pitchFamily="2" charset="-122"/>
              </a:rPr>
              <a:t>）硬件上 。 </a:t>
            </a:r>
            <a:endParaRPr lang="en-US" dirty="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434C232B-689D-A641-86E4-0F93CBDA02E8}"/>
              </a:ext>
            </a:extLst>
          </p:cNvPr>
          <p:cNvPicPr>
            <a:picLocks noChangeAspect="1"/>
          </p:cNvPicPr>
          <p:nvPr/>
        </p:nvPicPr>
        <p:blipFill>
          <a:blip r:embed="rId2"/>
          <a:stretch>
            <a:fillRect/>
          </a:stretch>
        </p:blipFill>
        <p:spPr>
          <a:xfrm>
            <a:off x="3435350" y="2702703"/>
            <a:ext cx="5321300" cy="3683000"/>
          </a:xfrm>
          <a:prstGeom prst="rect">
            <a:avLst/>
          </a:prstGeom>
        </p:spPr>
      </p:pic>
      <p:sp>
        <p:nvSpPr>
          <p:cNvPr id="5" name="Rectangle 4">
            <a:extLst>
              <a:ext uri="{FF2B5EF4-FFF2-40B4-BE49-F238E27FC236}">
                <a16:creationId xmlns:a16="http://schemas.microsoft.com/office/drawing/2014/main" id="{5D626A1B-1FEB-A343-A30A-09E3DB10EFC3}"/>
              </a:ext>
            </a:extLst>
          </p:cNvPr>
          <p:cNvSpPr/>
          <p:nvPr/>
        </p:nvSpPr>
        <p:spPr>
          <a:xfrm>
            <a:off x="1240221" y="1789387"/>
            <a:ext cx="9640389" cy="646331"/>
          </a:xfrm>
          <a:prstGeom prst="rect">
            <a:avLst/>
          </a:prstGeom>
        </p:spPr>
        <p:txBody>
          <a:bodyPr wrap="square">
            <a:spAutoFit/>
          </a:bodyPr>
          <a:lstStyle/>
          <a:p>
            <a:r>
              <a:rPr lang="ja-JP" altLang="en-US" i="0">
                <a:solidFill>
                  <a:srgbClr val="323232"/>
                </a:solidFill>
                <a:effectLst/>
                <a:latin typeface="SimSun" panose="02010600030101010101" pitchFamily="2" charset="-122"/>
                <a:ea typeface="SimSun" panose="02010600030101010101" pitchFamily="2" charset="-122"/>
              </a:rPr>
              <a:t>一个 </a:t>
            </a:r>
            <a:r>
              <a:rPr lang="en-US" i="0" dirty="0">
                <a:solidFill>
                  <a:srgbClr val="323232"/>
                </a:solidFill>
                <a:effectLst/>
                <a:latin typeface="SimSun" panose="02010600030101010101" pitchFamily="2" charset="-122"/>
                <a:ea typeface="SimSun" panose="02010600030101010101" pitchFamily="2" charset="-122"/>
              </a:rPr>
              <a:t>HDFS </a:t>
            </a:r>
            <a:r>
              <a:rPr lang="ja-JP" altLang="en-US" i="0">
                <a:solidFill>
                  <a:srgbClr val="323232"/>
                </a:solidFill>
                <a:effectLst/>
                <a:latin typeface="SimSun" panose="02010600030101010101" pitchFamily="2" charset="-122"/>
                <a:ea typeface="SimSun" panose="02010600030101010101" pitchFamily="2" charset="-122"/>
              </a:rPr>
              <a:t>集群包含一个节点，称为 </a:t>
            </a:r>
            <a:r>
              <a:rPr lang="en-US" dirty="0" err="1">
                <a:solidFill>
                  <a:srgbClr val="FF0000"/>
                </a:solidFill>
                <a:latin typeface="SimSun" panose="02010600030101010101" pitchFamily="2" charset="-122"/>
                <a:ea typeface="SimSun" panose="02010600030101010101" pitchFamily="2" charset="-122"/>
              </a:rPr>
              <a:t>NameNode</a:t>
            </a:r>
            <a:r>
              <a:rPr lang="en-US" i="0" dirty="0">
                <a:solidFill>
                  <a:srgbClr val="323232"/>
                </a:solidFill>
                <a:effectLst/>
                <a:latin typeface="SimSun" panose="02010600030101010101" pitchFamily="2" charset="-122"/>
                <a:ea typeface="SimSun" panose="02010600030101010101" pitchFamily="2" charset="-122"/>
              </a:rPr>
              <a:t>，</a:t>
            </a:r>
            <a:r>
              <a:rPr lang="ja-JP" altLang="en-US" i="0">
                <a:solidFill>
                  <a:srgbClr val="323232"/>
                </a:solidFill>
                <a:effectLst/>
                <a:latin typeface="SimSun" panose="02010600030101010101" pitchFamily="2" charset="-122"/>
                <a:ea typeface="SimSun" panose="02010600030101010101" pitchFamily="2" charset="-122"/>
              </a:rPr>
              <a:t>该节点管理文件系统名称空间并规范客户端对文件的访问。另外， </a:t>
            </a:r>
            <a:r>
              <a:rPr lang="en-US" i="0" dirty="0">
                <a:solidFill>
                  <a:srgbClr val="323232"/>
                </a:solidFill>
                <a:effectLst/>
                <a:latin typeface="SimSun" panose="02010600030101010101" pitchFamily="2" charset="-122"/>
                <a:ea typeface="SimSun" panose="02010600030101010101" pitchFamily="2" charset="-122"/>
              </a:rPr>
              <a:t>Data node （</a:t>
            </a:r>
            <a:r>
              <a:rPr lang="en-US" dirty="0" err="1">
                <a:solidFill>
                  <a:srgbClr val="FF0000"/>
                </a:solidFill>
                <a:latin typeface="SimSun" panose="02010600030101010101" pitchFamily="2" charset="-122"/>
                <a:ea typeface="SimSun" panose="02010600030101010101" pitchFamily="2" charset="-122"/>
              </a:rPr>
              <a:t>DataNodes</a:t>
            </a:r>
            <a:r>
              <a:rPr lang="en-US" i="0" dirty="0">
                <a:solidFill>
                  <a:srgbClr val="323232"/>
                </a:solidFill>
                <a:effectLst/>
                <a:latin typeface="SimSun" panose="02010600030101010101" pitchFamily="2" charset="-122"/>
                <a:ea typeface="SimSun" panose="02010600030101010101" pitchFamily="2" charset="-122"/>
              </a:rPr>
              <a:t>）</a:t>
            </a:r>
            <a:r>
              <a:rPr lang="ja-JP" altLang="en-US" i="0">
                <a:solidFill>
                  <a:srgbClr val="323232"/>
                </a:solidFill>
                <a:effectLst/>
                <a:latin typeface="SimSun" panose="02010600030101010101" pitchFamily="2" charset="-122"/>
                <a:ea typeface="SimSun" panose="02010600030101010101" pitchFamily="2" charset="-122"/>
              </a:rPr>
              <a:t>将数据作为块</a:t>
            </a:r>
            <a:r>
              <a:rPr lang="en-US" altLang="ja-JP" i="0" dirty="0">
                <a:solidFill>
                  <a:srgbClr val="323232"/>
                </a:solidFill>
                <a:effectLst/>
                <a:latin typeface="SimSun" panose="02010600030101010101" pitchFamily="2" charset="-122"/>
                <a:ea typeface="SimSun" panose="02010600030101010101" pitchFamily="2" charset="-122"/>
              </a:rPr>
              <a:t>(</a:t>
            </a:r>
            <a:r>
              <a:rPr lang="en-US" dirty="0">
                <a:solidFill>
                  <a:srgbClr val="FF0000"/>
                </a:solidFill>
                <a:latin typeface="SimSun" panose="02010600030101010101" pitchFamily="2" charset="-122"/>
                <a:ea typeface="SimSun" panose="02010600030101010101" pitchFamily="2" charset="-122"/>
              </a:rPr>
              <a:t>block</a:t>
            </a:r>
            <a:r>
              <a:rPr lang="en-US" altLang="ja-JP" i="0" dirty="0">
                <a:solidFill>
                  <a:srgbClr val="323232"/>
                </a:solidFill>
                <a:effectLst/>
                <a:latin typeface="SimSun" panose="02010600030101010101" pitchFamily="2" charset="-122"/>
                <a:ea typeface="SimSun" panose="02010600030101010101" pitchFamily="2" charset="-122"/>
              </a:rPr>
              <a:t>)</a:t>
            </a:r>
            <a:r>
              <a:rPr lang="ja-JP" altLang="en-US" i="0">
                <a:solidFill>
                  <a:srgbClr val="323232"/>
                </a:solidFill>
                <a:effectLst/>
                <a:latin typeface="SimSun" panose="02010600030101010101" pitchFamily="2" charset="-122"/>
                <a:ea typeface="SimSun" panose="02010600030101010101" pitchFamily="2" charset="-122"/>
              </a:rPr>
              <a:t>存储在文件中。</a:t>
            </a:r>
            <a:endParaRPr 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089801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14697" y="105429"/>
            <a:ext cx="3775393"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基本概念</a:t>
            </a:r>
            <a:endParaRPr lang="en-US" sz="2800" dirty="0">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C7465404-F7D5-6743-BF94-FBEC1BC29773}"/>
              </a:ext>
            </a:extLst>
          </p:cNvPr>
          <p:cNvSpPr/>
          <p:nvPr/>
        </p:nvSpPr>
        <p:spPr>
          <a:xfrm>
            <a:off x="1114697" y="705890"/>
            <a:ext cx="10476412" cy="1754326"/>
          </a:xfrm>
          <a:prstGeom prst="rect">
            <a:avLst/>
          </a:prstGeom>
        </p:spPr>
        <p:txBody>
          <a:bodyPr wrap="square">
            <a:spAutoFit/>
          </a:bodyPr>
          <a:lstStyle/>
          <a:p>
            <a:r>
              <a:rPr lang="ja-JP" altLang="en-US" i="0">
                <a:solidFill>
                  <a:srgbClr val="4D4D4D"/>
                </a:solidFill>
                <a:effectLst/>
                <a:latin typeface="SimSun" panose="02010600030101010101" pitchFamily="2" charset="-122"/>
                <a:ea typeface="SimSun" panose="02010600030101010101" pitchFamily="2" charset="-122"/>
              </a:rPr>
              <a:t>数据块</a:t>
            </a:r>
            <a:r>
              <a:rPr lang="en-US" altLang="ja-JP" dirty="0">
                <a:solidFill>
                  <a:srgbClr val="4D4D4D"/>
                </a:solidFill>
                <a:latin typeface="SimSun" panose="02010600030101010101" pitchFamily="2" charset="-122"/>
                <a:ea typeface="SimSun" panose="02010600030101010101" pitchFamily="2" charset="-122"/>
              </a:rPr>
              <a:t>(</a:t>
            </a:r>
            <a:r>
              <a:rPr lang="en-US" altLang="ja-JP" dirty="0">
                <a:solidFill>
                  <a:srgbClr val="FF0000"/>
                </a:solidFill>
                <a:latin typeface="SimSun" panose="02010600030101010101" pitchFamily="2" charset="-122"/>
                <a:ea typeface="SimSun" panose="02010600030101010101" pitchFamily="2" charset="-122"/>
              </a:rPr>
              <a:t>block</a:t>
            </a:r>
            <a:r>
              <a:rPr lang="en-US" altLang="ja-JP" dirty="0">
                <a:solidFill>
                  <a:srgbClr val="4D4D4D"/>
                </a:solidFill>
                <a:latin typeface="SimSun" panose="02010600030101010101" pitchFamily="2" charset="-122"/>
                <a:ea typeface="SimSun" panose="02010600030101010101" pitchFamily="2" charset="-122"/>
              </a:rPr>
              <a:t>)</a:t>
            </a:r>
            <a:r>
              <a:rPr lang="zh-CN" altLang="en-US" dirty="0">
                <a:solidFill>
                  <a:srgbClr val="4D4D4D"/>
                </a:solidFill>
                <a:latin typeface="SimSun" panose="02010600030101010101" pitchFamily="2" charset="-122"/>
                <a:ea typeface="SimSun" panose="02010600030101010101" pitchFamily="2" charset="-122"/>
              </a:rPr>
              <a:t>：</a:t>
            </a:r>
            <a:r>
              <a:rPr lang="en-US" i="0" dirty="0">
                <a:solidFill>
                  <a:srgbClr val="4D4D4D"/>
                </a:solidFill>
                <a:effectLst/>
                <a:latin typeface="SimSun" panose="02010600030101010101" pitchFamily="2" charset="-122"/>
                <a:ea typeface="SimSun" panose="02010600030101010101" pitchFamily="2" charset="-122"/>
              </a:rPr>
              <a:t>HDFS</a:t>
            </a:r>
            <a:r>
              <a:rPr lang="ja-JP" altLang="en-US">
                <a:solidFill>
                  <a:srgbClr val="4D4D4D"/>
                </a:solidFill>
                <a:latin typeface="SimSun" panose="02010600030101010101" pitchFamily="2" charset="-122"/>
                <a:ea typeface="SimSun" panose="02010600030101010101" pitchFamily="2" charset="-122"/>
              </a:rPr>
              <a:t>的块简化了存储子系统的设计</a:t>
            </a:r>
            <a:r>
              <a:rPr lang="ja-JP" altLang="en-US" i="0">
                <a:solidFill>
                  <a:srgbClr val="4D4D4D"/>
                </a:solidFill>
                <a:effectLst/>
                <a:latin typeface="SimSun" panose="02010600030101010101" pitchFamily="2" charset="-122"/>
                <a:ea typeface="SimSun" panose="02010600030101010101" pitchFamily="2" charset="-122"/>
              </a:rPr>
              <a:t>，</a:t>
            </a:r>
            <a:r>
              <a:rPr lang="ja-JP" altLang="en-US">
                <a:solidFill>
                  <a:srgbClr val="FF0000"/>
                </a:solidFill>
                <a:latin typeface="SimSun" panose="02010600030101010101" pitchFamily="2" charset="-122"/>
                <a:ea typeface="SimSun" panose="02010600030101010101" pitchFamily="2" charset="-122"/>
              </a:rPr>
              <a:t>默认</a:t>
            </a:r>
            <a:r>
              <a:rPr lang="ja-JP" altLang="en-US">
                <a:solidFill>
                  <a:srgbClr val="4D4D4D"/>
                </a:solidFill>
                <a:latin typeface="SimSun" panose="02010600030101010101" pitchFamily="2" charset="-122"/>
                <a:ea typeface="SimSun" panose="02010600030101010101" pitchFamily="2" charset="-122"/>
              </a:rPr>
              <a:t>大小为</a:t>
            </a:r>
            <a:r>
              <a:rPr lang="en-US" altLang="zh-CN" dirty="0">
                <a:solidFill>
                  <a:srgbClr val="4D4D4D"/>
                </a:solidFill>
                <a:latin typeface="SimSun" panose="02010600030101010101" pitchFamily="2" charset="-122"/>
                <a:ea typeface="SimSun" panose="02010600030101010101" pitchFamily="2" charset="-122"/>
              </a:rPr>
              <a:t>128MB</a:t>
            </a:r>
            <a:r>
              <a:rPr lang="zh-CN" altLang="en-US" dirty="0">
                <a:solidFill>
                  <a:srgbClr val="4D4D4D"/>
                </a:solidFill>
                <a:latin typeface="SimSun" panose="02010600030101010101" pitchFamily="2" charset="-122"/>
                <a:ea typeface="SimSun" panose="02010600030101010101" pitchFamily="2" charset="-122"/>
              </a:rPr>
              <a:t>，</a:t>
            </a:r>
            <a:r>
              <a:rPr lang="ja-JP" altLang="en-US" i="0">
                <a:solidFill>
                  <a:srgbClr val="4D4D4D"/>
                </a:solidFill>
                <a:effectLst/>
                <a:latin typeface="SimSun" panose="02010600030101010101" pitchFamily="2" charset="-122"/>
                <a:ea typeface="SimSun" panose="02010600030101010101" pitchFamily="2" charset="-122"/>
              </a:rPr>
              <a:t>最小化搜索代价。</a:t>
            </a:r>
            <a:r>
              <a:rPr lang="ja-JP" altLang="en-US" i="0">
                <a:solidFill>
                  <a:srgbClr val="FF0000"/>
                </a:solidFill>
                <a:effectLst/>
                <a:latin typeface="SimSun" panose="02010600030101010101" pitchFamily="2" charset="-122"/>
                <a:ea typeface="SimSun" panose="02010600030101010101" pitchFamily="2" charset="-122"/>
              </a:rPr>
              <a:t>但</a:t>
            </a:r>
            <a:r>
              <a:rPr lang="ja-JP" altLang="en-US" i="0">
                <a:solidFill>
                  <a:srgbClr val="4D4D4D"/>
                </a:solidFill>
                <a:effectLst/>
                <a:latin typeface="SimSun" panose="02010600030101010101" pitchFamily="2" charset="-122"/>
                <a:ea typeface="SimSun" panose="02010600030101010101" pitchFamily="2" charset="-122"/>
              </a:rPr>
              <a:t>如果块足够大，那么从磁盘</a:t>
            </a:r>
            <a:r>
              <a:rPr lang="ja-JP" altLang="en-US" i="0">
                <a:solidFill>
                  <a:srgbClr val="FF0000"/>
                </a:solidFill>
                <a:effectLst/>
                <a:latin typeface="SimSun" panose="02010600030101010101" pitchFamily="2" charset="-122"/>
                <a:ea typeface="SimSun" panose="02010600030101010101" pitchFamily="2" charset="-122"/>
              </a:rPr>
              <a:t>传输数据</a:t>
            </a:r>
            <a:r>
              <a:rPr lang="ja-JP" altLang="en-US" i="0">
                <a:solidFill>
                  <a:srgbClr val="4D4D4D"/>
                </a:solidFill>
                <a:effectLst/>
                <a:latin typeface="SimSun" panose="02010600030101010101" pitchFamily="2" charset="-122"/>
                <a:ea typeface="SimSun" panose="02010600030101010101" pitchFamily="2" charset="-122"/>
              </a:rPr>
              <a:t>的时间就会比搜寻块开始位置的时间长得多，因此，传输由多个块组成的大文件取决于磁盘传输速率</a:t>
            </a:r>
            <a:r>
              <a:rPr lang="zh-CN" altLang="en-US" dirty="0">
                <a:solidFill>
                  <a:srgbClr val="4D4D4D"/>
                </a:solidFill>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同时比块</a:t>
            </a:r>
            <a:r>
              <a:rPr lang="ja-JP" altLang="en-US">
                <a:solidFill>
                  <a:srgbClr val="FF0000"/>
                </a:solidFill>
                <a:latin typeface="SimSun" panose="02010600030101010101" pitchFamily="2" charset="-122"/>
                <a:ea typeface="SimSun" panose="02010600030101010101" pitchFamily="2" charset="-122"/>
              </a:rPr>
              <a:t>小</a:t>
            </a:r>
            <a:r>
              <a:rPr lang="ja-JP" altLang="en-US">
                <a:latin typeface="SimSun" panose="02010600030101010101" pitchFamily="2" charset="-122"/>
                <a:ea typeface="SimSun" panose="02010600030101010101" pitchFamily="2" charset="-122"/>
              </a:rPr>
              <a:t>的文件</a:t>
            </a:r>
            <a:r>
              <a:rPr lang="ja-JP" altLang="en-US">
                <a:solidFill>
                  <a:srgbClr val="FF0000"/>
                </a:solidFill>
                <a:latin typeface="SimSun" panose="02010600030101010101" pitchFamily="2" charset="-122"/>
                <a:ea typeface="SimSun" panose="02010600030101010101" pitchFamily="2" charset="-122"/>
              </a:rPr>
              <a:t>不会</a:t>
            </a:r>
            <a:r>
              <a:rPr lang="ja-JP" altLang="en-US">
                <a:latin typeface="SimSun" panose="02010600030101010101" pitchFamily="2" charset="-122"/>
                <a:ea typeface="SimSun" panose="02010600030101010101" pitchFamily="2" charset="-122"/>
              </a:rPr>
              <a:t>沾满整个块的潜在存储空间。 一个文件的所有块并不需要存于同一个磁盘上</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大小可以大于网络中任何一个磁盘的容量</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适合于备份，提高容错性和实用性</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对于访问频繁的文件</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其对应的块可能以堆外块缓存</a:t>
            </a:r>
            <a:r>
              <a:rPr lang="en-US" altLang="ja-JP" dirty="0">
                <a:latin typeface="SimSun" panose="02010600030101010101" pitchFamily="2" charset="-122"/>
                <a:ea typeface="SimSun" panose="02010600030101010101" pitchFamily="2" charset="-122"/>
              </a:rPr>
              <a:t>(</a:t>
            </a:r>
            <a:r>
              <a:rPr lang="en-US" altLang="ja-JP" dirty="0">
                <a:solidFill>
                  <a:srgbClr val="FF0000"/>
                </a:solidFill>
                <a:latin typeface="SimSun" panose="02010600030101010101" pitchFamily="2" charset="-122"/>
                <a:ea typeface="SimSun" panose="02010600030101010101" pitchFamily="2" charset="-122"/>
              </a:rPr>
              <a:t>off-heap block cache</a:t>
            </a:r>
            <a:r>
              <a:rPr lang="en-US" altLang="ja-JP"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的形式存在于</a:t>
            </a:r>
            <a:r>
              <a:rPr lang="en-US" altLang="ja-JP" dirty="0" err="1">
                <a:latin typeface="SimSun" panose="02010600030101010101" pitchFamily="2" charset="-122"/>
                <a:ea typeface="SimSun" panose="02010600030101010101" pitchFamily="2" charset="-122"/>
              </a:rPr>
              <a:t>datanode</a:t>
            </a:r>
            <a:r>
              <a:rPr lang="ja-JP" altLang="en-US">
                <a:latin typeface="SimSun" panose="02010600030101010101" pitchFamily="2" charset="-122"/>
                <a:ea typeface="SimSun" panose="02010600030101010101" pitchFamily="2" charset="-122"/>
              </a:rPr>
              <a:t>的内存中</a:t>
            </a:r>
            <a:r>
              <a:rPr lang="zh-CN" altLang="en-US" dirty="0">
                <a:latin typeface="SimSun" panose="02010600030101010101" pitchFamily="2" charset="-122"/>
                <a:ea typeface="SimSun" panose="02010600030101010101" pitchFamily="2" charset="-122"/>
              </a:rPr>
              <a:t>。</a:t>
            </a:r>
            <a:endParaRPr lang="en-US" dirty="0">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F6672964-E71C-5D43-A092-CA3FA4095BC9}"/>
              </a:ext>
            </a:extLst>
          </p:cNvPr>
          <p:cNvSpPr txBox="1"/>
          <p:nvPr/>
        </p:nvSpPr>
        <p:spPr>
          <a:xfrm>
            <a:off x="1114696" y="2544826"/>
            <a:ext cx="10476413" cy="646331"/>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管理节点</a:t>
            </a:r>
            <a:r>
              <a:rPr lang="en-US" altLang="ja-JP" dirty="0">
                <a:latin typeface="SimSun" panose="02010600030101010101" pitchFamily="2" charset="-122"/>
                <a:ea typeface="SimSun" panose="02010600030101010101" pitchFamily="2" charset="-122"/>
              </a:rPr>
              <a:t>(</a:t>
            </a:r>
            <a:r>
              <a:rPr lang="en-US" altLang="ja-JP" dirty="0" err="1">
                <a:solidFill>
                  <a:srgbClr val="FF0000"/>
                </a:solidFill>
                <a:latin typeface="SimSun" panose="02010600030101010101" pitchFamily="2" charset="-122"/>
                <a:ea typeface="SimSun" panose="02010600030101010101" pitchFamily="2" charset="-122"/>
              </a:rPr>
              <a:t>namenode</a:t>
            </a:r>
            <a:r>
              <a:rPr lang="en-US" altLang="ja-JP"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存放文件系统树及所有文件、目录的元数据</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负责管理文件系统的名字空间以及客户端的访问，负责确定数据块到具体的存储节点的映射。</a:t>
            </a:r>
            <a:endParaRPr lang="en-US" dirty="0">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91E74F7C-18BE-0141-A85A-589B4938F75E}"/>
              </a:ext>
            </a:extLst>
          </p:cNvPr>
          <p:cNvSpPr txBox="1"/>
          <p:nvPr/>
        </p:nvSpPr>
        <p:spPr>
          <a:xfrm>
            <a:off x="1114696" y="3348694"/>
            <a:ext cx="10406743" cy="646331"/>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工作节点</a:t>
            </a:r>
            <a:r>
              <a:rPr lang="en-US" altLang="ja-JP" dirty="0">
                <a:latin typeface="SimSun" panose="02010600030101010101" pitchFamily="2" charset="-122"/>
                <a:ea typeface="SimSun" panose="02010600030101010101" pitchFamily="2" charset="-122"/>
              </a:rPr>
              <a:t>(</a:t>
            </a:r>
            <a:r>
              <a:rPr lang="en-US" altLang="ja-JP" dirty="0" err="1">
                <a:solidFill>
                  <a:srgbClr val="FF0000"/>
                </a:solidFill>
                <a:latin typeface="SimSun" panose="02010600030101010101" pitchFamily="2" charset="-122"/>
                <a:ea typeface="SimSun" panose="02010600030101010101" pitchFamily="2" charset="-122"/>
              </a:rPr>
              <a:t>datanode</a:t>
            </a:r>
            <a:r>
              <a:rPr lang="en-US" altLang="ja-JP"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a:t>
            </a:r>
            <a:r>
              <a:rPr lang="en-US" dirty="0">
                <a:latin typeface="SimSun" panose="02010600030101010101" pitchFamily="2" charset="-122"/>
                <a:ea typeface="SimSun" panose="02010600030101010101" pitchFamily="2" charset="-122"/>
              </a:rPr>
              <a:t> HDFS</a:t>
            </a:r>
            <a:r>
              <a:rPr lang="ja-JP" altLang="en-US">
                <a:latin typeface="SimSun" panose="02010600030101010101" pitchFamily="2" charset="-122"/>
                <a:ea typeface="SimSun" panose="02010600030101010101" pitchFamily="2" charset="-122"/>
              </a:rPr>
              <a:t>的实际存储节点，负责管理它所在节点的存储；客户端的读写请求。并且定期上报心跳和块的存储位置。</a:t>
            </a:r>
            <a:endParaRPr lang="en-US" dirty="0">
              <a:latin typeface="SimSun" panose="02010600030101010101" pitchFamily="2" charset="-122"/>
              <a:ea typeface="SimSun" panose="02010600030101010101" pitchFamily="2" charset="-122"/>
            </a:endParaRPr>
          </a:p>
        </p:txBody>
      </p:sp>
      <p:sp>
        <p:nvSpPr>
          <p:cNvPr id="7" name="TextBox 6">
            <a:extLst>
              <a:ext uri="{FF2B5EF4-FFF2-40B4-BE49-F238E27FC236}">
                <a16:creationId xmlns:a16="http://schemas.microsoft.com/office/drawing/2014/main" id="{704D3F57-AC0E-7044-9C2F-B62A37A3FB15}"/>
              </a:ext>
            </a:extLst>
          </p:cNvPr>
          <p:cNvSpPr txBox="1"/>
          <p:nvPr/>
        </p:nvSpPr>
        <p:spPr>
          <a:xfrm>
            <a:off x="1114697" y="4162379"/>
            <a:ext cx="10476412" cy="923330"/>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联邦</a:t>
            </a:r>
            <a:r>
              <a:rPr lang="en-US" dirty="0">
                <a:latin typeface="SimSun" panose="02010600030101010101" pitchFamily="2" charset="-122"/>
                <a:ea typeface="SimSun" panose="02010600030101010101" pitchFamily="2" charset="-122"/>
              </a:rPr>
              <a:t>HDFS(</a:t>
            </a:r>
            <a:r>
              <a:rPr lang="en-US" dirty="0">
                <a:solidFill>
                  <a:srgbClr val="FF0000"/>
                </a:solidFill>
                <a:latin typeface="SimSun" panose="02010600030101010101" pitchFamily="2" charset="-122"/>
                <a:ea typeface="SimSun" panose="02010600030101010101" pitchFamily="2" charset="-122"/>
              </a:rPr>
              <a:t>HDFS federation</a:t>
            </a:r>
            <a:r>
              <a:rPr lang="en-US"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2.x</a:t>
            </a:r>
            <a:r>
              <a:rPr lang="ja-JP" altLang="en-US">
                <a:latin typeface="SimSun" panose="02010600030101010101" pitchFamily="2" charset="-122"/>
                <a:ea typeface="SimSun" panose="02010600030101010101" pitchFamily="2" charset="-122"/>
              </a:rPr>
              <a:t>引入</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允许一个集群通过增加</a:t>
            </a:r>
            <a:r>
              <a:rPr lang="en-US" dirty="0" err="1">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节点来扩展，每一个</a:t>
            </a:r>
            <a:r>
              <a:rPr lang="en-US" dirty="0" err="1">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节点管理文件系统命名空间中的一部分</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并相互独立</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互不通信。 解决超大集群被内存限制系统横向扩展</a:t>
            </a:r>
            <a:r>
              <a:rPr lang="zh-CN" altLang="en-US" dirty="0">
                <a:latin typeface="SimSun" panose="02010600030101010101" pitchFamily="2" charset="-122"/>
                <a:ea typeface="SimSun" panose="02010600030101010101" pitchFamily="2" charset="-122"/>
              </a:rPr>
              <a:t>。</a:t>
            </a:r>
            <a:endParaRPr lang="en-US"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488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35117" y="32003"/>
            <a:ext cx="3775393"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备份机制</a:t>
            </a:r>
            <a:endParaRPr lang="en-US" sz="2800" dirty="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6F8F23B4-03FA-6C4E-86AD-9CA156585B80}"/>
              </a:ext>
            </a:extLst>
          </p:cNvPr>
          <p:cNvSpPr txBox="1"/>
          <p:nvPr/>
        </p:nvSpPr>
        <p:spPr>
          <a:xfrm>
            <a:off x="1135117" y="720077"/>
            <a:ext cx="9866811" cy="646331"/>
          </a:xfrm>
          <a:prstGeom prst="rect">
            <a:avLst/>
          </a:prstGeom>
          <a:noFill/>
        </p:spPr>
        <p:txBody>
          <a:bodyPr wrap="square" rtlCol="0">
            <a:spAutoFit/>
          </a:bodyPr>
          <a:lstStyle/>
          <a:p>
            <a:r>
              <a:rPr lang="en-US" altLang="zh-CN" dirty="0">
                <a:latin typeface="SimSun" panose="02010600030101010101" pitchFamily="2" charset="-122"/>
                <a:ea typeface="SimSun" panose="02010600030101010101" pitchFamily="2" charset="-122"/>
              </a:rPr>
              <a:t>1</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备份那些由文件系统元数据持久状态组成的文件</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将文件系统的元数据同时写到多个文件系统</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这些备份操作都是同步的、原子的。</a:t>
            </a:r>
            <a:endParaRPr lang="en-US" dirty="0">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363F3D7F-8FA3-1D47-8313-0923530AA2EB}"/>
              </a:ext>
            </a:extLst>
          </p:cNvPr>
          <p:cNvSpPr txBox="1"/>
          <p:nvPr/>
        </p:nvSpPr>
        <p:spPr>
          <a:xfrm>
            <a:off x="1135117" y="1685607"/>
            <a:ext cx="10040982" cy="1477328"/>
          </a:xfrm>
          <a:prstGeom prst="rect">
            <a:avLst/>
          </a:prstGeom>
          <a:noFill/>
        </p:spPr>
        <p:txBody>
          <a:bodyPr wrap="square" rtlCol="0">
            <a:spAutoFit/>
          </a:bodyPr>
          <a:lstStyle/>
          <a:p>
            <a:r>
              <a:rPr lang="en-US" altLang="zh-CN" dirty="0">
                <a:latin typeface="SimSun" panose="02010600030101010101" pitchFamily="2" charset="-122"/>
                <a:ea typeface="SimSun" panose="02010600030101010101" pitchFamily="2" charset="-122"/>
              </a:rPr>
              <a:t>2</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运行一个辅助的</a:t>
            </a:r>
            <a:r>
              <a:rPr lang="en-US" dirty="0" err="1">
                <a:latin typeface="SimSun" panose="02010600030101010101" pitchFamily="2" charset="-122"/>
                <a:ea typeface="SimSun" panose="02010600030101010101" pitchFamily="2" charset="-122"/>
              </a:rPr>
              <a:t>namenode</a:t>
            </a:r>
            <a:r>
              <a:rPr lang="en-US" dirty="0">
                <a:latin typeface="SimSun" panose="02010600030101010101" pitchFamily="2" charset="-122"/>
                <a:ea typeface="SimSun" panose="02010600030101010101" pitchFamily="2" charset="-122"/>
              </a:rPr>
              <a:t>(</a:t>
            </a:r>
            <a:r>
              <a:rPr lang="en-US" dirty="0">
                <a:solidFill>
                  <a:srgbClr val="FF0000"/>
                </a:solidFill>
                <a:latin typeface="SimSun" panose="02010600030101010101" pitchFamily="2" charset="-122"/>
                <a:ea typeface="SimSun" panose="02010600030101010101" pitchFamily="2" charset="-122"/>
              </a:rPr>
              <a:t>Secondary </a:t>
            </a:r>
            <a:r>
              <a:rPr lang="en-US" dirty="0" err="1">
                <a:solidFill>
                  <a:srgbClr val="FF0000"/>
                </a:solidFill>
                <a:latin typeface="SimSun" panose="02010600030101010101" pitchFamily="2" charset="-122"/>
                <a:ea typeface="SimSun" panose="02010600030101010101" pitchFamily="2" charset="-122"/>
              </a:rPr>
              <a:t>namenode</a:t>
            </a:r>
            <a:r>
              <a:rPr 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尽管它不会被用作</a:t>
            </a:r>
            <a:r>
              <a:rPr lang="en-US" dirty="0" err="1">
                <a:latin typeface="SimSun" panose="02010600030101010101" pitchFamily="2" charset="-122"/>
                <a:ea typeface="SimSun" panose="02010600030101010101" pitchFamily="2" charset="-122"/>
              </a:rPr>
              <a:t>namenode</a:t>
            </a:r>
            <a:r>
              <a:rPr 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它的主要角色是通过可编辑的日志周期性的融合命名空间镜像，以防止可编辑日志过大。  通常运行在另一台机器，因为合并操作需要耗费大量的</a:t>
            </a:r>
            <a:r>
              <a:rPr lang="en-US" dirty="0">
                <a:latin typeface="SimSun" panose="02010600030101010101" pitchFamily="2" charset="-122"/>
                <a:ea typeface="SimSun" panose="02010600030101010101" pitchFamily="2" charset="-122"/>
              </a:rPr>
              <a:t>CPU</a:t>
            </a:r>
            <a:r>
              <a:rPr lang="ja-JP" altLang="en-US">
                <a:latin typeface="SimSun" panose="02010600030101010101" pitchFamily="2" charset="-122"/>
                <a:ea typeface="SimSun" panose="02010600030101010101" pitchFamily="2" charset="-122"/>
              </a:rPr>
              <a:t>和内存。其数据落后于</a:t>
            </a:r>
            <a:r>
              <a:rPr lang="en-US" dirty="0" err="1">
                <a:latin typeface="SimSun" panose="02010600030101010101" pitchFamily="2" charset="-122"/>
                <a:ea typeface="SimSun" panose="02010600030101010101" pitchFamily="2" charset="-122"/>
              </a:rPr>
              <a:t>Namenode</a:t>
            </a:r>
            <a:r>
              <a:rPr 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因此当</a:t>
            </a:r>
            <a:r>
              <a:rPr lang="en-US" dirty="0" err="1">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完全崩溃时，会出现数据</a:t>
            </a:r>
            <a:r>
              <a:rPr lang="ja-JP" altLang="en-US">
                <a:solidFill>
                  <a:srgbClr val="FF0000"/>
                </a:solidFill>
                <a:latin typeface="SimSun" panose="02010600030101010101" pitchFamily="2" charset="-122"/>
                <a:ea typeface="SimSun" panose="02010600030101010101" pitchFamily="2" charset="-122"/>
              </a:rPr>
              <a:t>丢失</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通常做法是拷贝</a:t>
            </a:r>
            <a:r>
              <a:rPr lang="ja-JP" altLang="en-US">
                <a:solidFill>
                  <a:srgbClr val="FF0000"/>
                </a:solidFill>
                <a:latin typeface="SimSun" panose="02010600030101010101" pitchFamily="2" charset="-122"/>
                <a:ea typeface="SimSun" panose="02010600030101010101" pitchFamily="2" charset="-122"/>
              </a:rPr>
              <a:t>方法一</a:t>
            </a:r>
            <a:r>
              <a:rPr lang="ja-JP" altLang="en-US">
                <a:latin typeface="SimSun" panose="02010600030101010101" pitchFamily="2" charset="-122"/>
                <a:ea typeface="SimSun" panose="02010600030101010101" pitchFamily="2" charset="-122"/>
              </a:rPr>
              <a:t>中的备份元数据到</a:t>
            </a:r>
            <a:r>
              <a:rPr lang="en-US" dirty="0">
                <a:solidFill>
                  <a:srgbClr val="FF0000"/>
                </a:solidFill>
                <a:latin typeface="SimSun" panose="02010600030101010101" pitchFamily="2" charset="-122"/>
                <a:ea typeface="SimSun" panose="02010600030101010101" pitchFamily="2" charset="-122"/>
              </a:rPr>
              <a:t>Secondary</a:t>
            </a:r>
            <a:r>
              <a:rPr 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将其作为新的主</a:t>
            </a:r>
            <a:r>
              <a:rPr lang="en-US" dirty="0" err="1">
                <a:latin typeface="SimSun" panose="02010600030101010101" pitchFamily="2" charset="-122"/>
                <a:ea typeface="SimSun" panose="02010600030101010101" pitchFamily="2" charset="-122"/>
              </a:rPr>
              <a:t>Namenode</a:t>
            </a:r>
            <a:r>
              <a:rPr lang="en-US" dirty="0">
                <a:latin typeface="SimSun" panose="02010600030101010101" pitchFamily="2" charset="-122"/>
                <a:ea typeface="SimSun" panose="02010600030101010101" pitchFamily="2" charset="-122"/>
              </a:rPr>
              <a:t>。 </a:t>
            </a:r>
          </a:p>
        </p:txBody>
      </p:sp>
      <p:sp>
        <p:nvSpPr>
          <p:cNvPr id="5" name="TextBox 4">
            <a:extLst>
              <a:ext uri="{FF2B5EF4-FFF2-40B4-BE49-F238E27FC236}">
                <a16:creationId xmlns:a16="http://schemas.microsoft.com/office/drawing/2014/main" id="{676D29F0-33DC-2D4B-9236-EA5A701AD7E6}"/>
              </a:ext>
            </a:extLst>
          </p:cNvPr>
          <p:cNvSpPr txBox="1"/>
          <p:nvPr/>
        </p:nvSpPr>
        <p:spPr>
          <a:xfrm>
            <a:off x="1681655" y="4540469"/>
            <a:ext cx="813043" cy="369332"/>
          </a:xfrm>
          <a:prstGeom prst="rect">
            <a:avLst/>
          </a:prstGeom>
          <a:noFill/>
        </p:spPr>
        <p:txBody>
          <a:bodyPr wrap="none" rtlCol="0">
            <a:spAutoFit/>
          </a:bodyPr>
          <a:lstStyle/>
          <a:p>
            <a:r>
              <a:rPr lang="en-US" dirty="0"/>
              <a:t>TODO</a:t>
            </a:r>
          </a:p>
        </p:txBody>
      </p:sp>
    </p:spTree>
    <p:extLst>
      <p:ext uri="{BB962C8B-B14F-4D97-AF65-F5344CB8AC3E}">
        <p14:creationId xmlns:p14="http://schemas.microsoft.com/office/powerpoint/2010/main" val="140932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45627" y="30678"/>
            <a:ext cx="3416320"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二</a:t>
            </a:r>
            <a:r>
              <a:rPr lang="zh-CN" altLang="en-US" sz="2800" dirty="0">
                <a:latin typeface="SimSun" panose="02010600030101010101" pitchFamily="2" charset="-122"/>
                <a:ea typeface="SimSun" panose="02010600030101010101" pitchFamily="2" charset="-122"/>
              </a:rPr>
              <a:t>、</a:t>
            </a:r>
            <a:r>
              <a:rPr lang="en-US" altLang="zh-CN" sz="2800" dirty="0">
                <a:latin typeface="SimSun" panose="02010600030101010101" pitchFamily="2" charset="-122"/>
                <a:ea typeface="SimSun" panose="02010600030101010101" pitchFamily="2" charset="-122"/>
              </a:rPr>
              <a:t>HDFS——</a:t>
            </a:r>
            <a:r>
              <a:rPr lang="ja-JP" altLang="en-US" sz="2800">
                <a:latin typeface="SimSun" panose="02010600030101010101" pitchFamily="2" charset="-122"/>
                <a:ea typeface="SimSun" panose="02010600030101010101" pitchFamily="2" charset="-122"/>
              </a:rPr>
              <a:t>高可用</a:t>
            </a:r>
            <a:endParaRPr lang="en-US" sz="2800" dirty="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29AFC202-4823-B845-8BA8-0798EB3B9893}"/>
              </a:ext>
            </a:extLst>
          </p:cNvPr>
          <p:cNvPicPr>
            <a:picLocks noChangeAspect="1"/>
          </p:cNvPicPr>
          <p:nvPr/>
        </p:nvPicPr>
        <p:blipFill>
          <a:blip r:embed="rId2"/>
          <a:stretch>
            <a:fillRect/>
          </a:stretch>
        </p:blipFill>
        <p:spPr>
          <a:xfrm>
            <a:off x="6505302" y="3139434"/>
            <a:ext cx="5563835" cy="3350055"/>
          </a:xfrm>
          <a:prstGeom prst="rect">
            <a:avLst/>
          </a:prstGeom>
        </p:spPr>
      </p:pic>
      <p:sp>
        <p:nvSpPr>
          <p:cNvPr id="5" name="Rectangle 4">
            <a:extLst>
              <a:ext uri="{FF2B5EF4-FFF2-40B4-BE49-F238E27FC236}">
                <a16:creationId xmlns:a16="http://schemas.microsoft.com/office/drawing/2014/main" id="{DB7A17A0-E06E-DD43-9B81-1C0A16A4FE8A}"/>
              </a:ext>
            </a:extLst>
          </p:cNvPr>
          <p:cNvSpPr/>
          <p:nvPr/>
        </p:nvSpPr>
        <p:spPr>
          <a:xfrm>
            <a:off x="1145627" y="498797"/>
            <a:ext cx="10380618" cy="646331"/>
          </a:xfrm>
          <a:prstGeom prst="rect">
            <a:avLst/>
          </a:prstGeom>
        </p:spPr>
        <p:txBody>
          <a:bodyPr wrap="square">
            <a:spAutoFit/>
          </a:bodyPr>
          <a:lstStyle/>
          <a:p>
            <a:r>
              <a:rPr lang="en-US" b="0" i="0" dirty="0">
                <a:solidFill>
                  <a:srgbClr val="323232"/>
                </a:solidFill>
                <a:effectLst/>
                <a:latin typeface="SimSun" panose="02010600030101010101" pitchFamily="2" charset="-122"/>
                <a:ea typeface="SimSun" panose="02010600030101010101" pitchFamily="2" charset="-122"/>
              </a:rPr>
              <a:t>Active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和 </a:t>
            </a:r>
            <a:r>
              <a:rPr lang="en-US" b="0" i="0" dirty="0">
                <a:solidFill>
                  <a:srgbClr val="323232"/>
                </a:solidFill>
                <a:effectLst/>
                <a:latin typeface="SimSun" panose="02010600030101010101" pitchFamily="2" charset="-122"/>
                <a:ea typeface="SimSun" panose="02010600030101010101" pitchFamily="2" charset="-122"/>
              </a:rPr>
              <a:t>Standby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两台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形成互备，一台处于 </a:t>
            </a:r>
            <a:r>
              <a:rPr lang="en-US" b="0" i="0" dirty="0">
                <a:solidFill>
                  <a:srgbClr val="323232"/>
                </a:solidFill>
                <a:effectLst/>
                <a:latin typeface="SimSun" panose="02010600030101010101" pitchFamily="2" charset="-122"/>
                <a:ea typeface="SimSun" panose="02010600030101010101" pitchFamily="2" charset="-122"/>
              </a:rPr>
              <a:t>Active </a:t>
            </a:r>
            <a:r>
              <a:rPr lang="ja-JP" altLang="en-US" b="0" i="0">
                <a:solidFill>
                  <a:srgbClr val="323232"/>
                </a:solidFill>
                <a:effectLst/>
                <a:latin typeface="SimSun" panose="02010600030101010101" pitchFamily="2" charset="-122"/>
                <a:ea typeface="SimSun" panose="02010600030101010101" pitchFamily="2" charset="-122"/>
              </a:rPr>
              <a:t>状态，为主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另外一台处于 </a:t>
            </a:r>
            <a:r>
              <a:rPr lang="en-US" b="0" i="0" dirty="0">
                <a:solidFill>
                  <a:srgbClr val="323232"/>
                </a:solidFill>
                <a:effectLst/>
                <a:latin typeface="SimSun" panose="02010600030101010101" pitchFamily="2" charset="-122"/>
                <a:ea typeface="SimSun" panose="02010600030101010101" pitchFamily="2" charset="-122"/>
              </a:rPr>
              <a:t>Standby </a:t>
            </a:r>
            <a:r>
              <a:rPr lang="ja-JP" altLang="en-US" b="0" i="0">
                <a:solidFill>
                  <a:srgbClr val="323232"/>
                </a:solidFill>
                <a:effectLst/>
                <a:latin typeface="SimSun" panose="02010600030101010101" pitchFamily="2" charset="-122"/>
                <a:ea typeface="SimSun" panose="02010600030101010101" pitchFamily="2" charset="-122"/>
              </a:rPr>
              <a:t>状态，为备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只有主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才能对外提供读写服务。</a:t>
            </a:r>
            <a:endParaRPr lang="en-US" dirty="0">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64780C1B-3329-D04E-B0D9-3DEE0FF28FBE}"/>
              </a:ext>
            </a:extLst>
          </p:cNvPr>
          <p:cNvSpPr/>
          <p:nvPr/>
        </p:nvSpPr>
        <p:spPr>
          <a:xfrm>
            <a:off x="1145627" y="1240354"/>
            <a:ext cx="10624457" cy="646331"/>
          </a:xfrm>
          <a:prstGeom prst="rect">
            <a:avLst/>
          </a:prstGeom>
        </p:spPr>
        <p:txBody>
          <a:bodyPr wrap="square">
            <a:spAutoFit/>
          </a:bodyPr>
          <a:lstStyle/>
          <a:p>
            <a:r>
              <a:rPr lang="en-US" b="0" i="0" dirty="0">
                <a:solidFill>
                  <a:srgbClr val="323232"/>
                </a:solidFill>
                <a:effectLst/>
                <a:latin typeface="SimSun" panose="02010600030101010101" pitchFamily="2" charset="-122"/>
                <a:ea typeface="SimSun" panose="02010600030101010101" pitchFamily="2" charset="-122"/>
              </a:rPr>
              <a:t>A&amp;S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通过</a:t>
            </a:r>
            <a:r>
              <a:rPr lang="ja-JP" altLang="en-US" b="0" i="0">
                <a:solidFill>
                  <a:srgbClr val="FF0000"/>
                </a:solidFill>
                <a:effectLst/>
                <a:latin typeface="SimSun" panose="02010600030101010101" pitchFamily="2" charset="-122"/>
                <a:ea typeface="SimSun" panose="02010600030101010101" pitchFamily="2" charset="-122"/>
              </a:rPr>
              <a:t>共享存储系统</a:t>
            </a:r>
            <a:r>
              <a:rPr lang="ja-JP" altLang="en-US" b="0" i="0">
                <a:solidFill>
                  <a:srgbClr val="323232"/>
                </a:solidFill>
                <a:effectLst/>
                <a:latin typeface="SimSun" panose="02010600030101010101" pitchFamily="2" charset="-122"/>
                <a:ea typeface="SimSun" panose="02010600030101010101" pitchFamily="2" charset="-122"/>
              </a:rPr>
              <a:t>实现元数据同步。在进行主备切换的时候，新的主 </a:t>
            </a:r>
            <a:r>
              <a:rPr lang="en-US" b="0" i="0" dirty="0" err="1">
                <a:solidFill>
                  <a:srgbClr val="323232"/>
                </a:solidFill>
                <a:effectLst/>
                <a:latin typeface="SimSun" panose="02010600030101010101" pitchFamily="2" charset="-122"/>
                <a:ea typeface="SimSun" panose="02010600030101010101" pitchFamily="2" charset="-122"/>
              </a:rPr>
              <a:t>NameNode</a:t>
            </a:r>
            <a:r>
              <a:rPr lang="en-US" b="0" i="0" dirty="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在确认元数据完全同步之后才能继续对外提供服务。</a:t>
            </a:r>
            <a:endParaRPr lang="en-US" altLang="ja-JP" b="0" i="0" dirty="0">
              <a:solidFill>
                <a:srgbClr val="323232"/>
              </a:solidFill>
              <a:effectLst/>
              <a:latin typeface="SimSun" panose="02010600030101010101" pitchFamily="2" charset="-122"/>
              <a:ea typeface="SimSun" panose="02010600030101010101" pitchFamily="2" charset="-122"/>
            </a:endParaRPr>
          </a:p>
        </p:txBody>
      </p:sp>
      <p:sp>
        <p:nvSpPr>
          <p:cNvPr id="8" name="Rectangle 7">
            <a:extLst>
              <a:ext uri="{FF2B5EF4-FFF2-40B4-BE49-F238E27FC236}">
                <a16:creationId xmlns:a16="http://schemas.microsoft.com/office/drawing/2014/main" id="{6053413F-7946-684C-B818-313C0C5AA798}"/>
              </a:ext>
            </a:extLst>
          </p:cNvPr>
          <p:cNvSpPr/>
          <p:nvPr/>
        </p:nvSpPr>
        <p:spPr>
          <a:xfrm>
            <a:off x="1145627" y="1926072"/>
            <a:ext cx="10380618" cy="646331"/>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由于块映射信息是存储在</a:t>
            </a:r>
            <a:r>
              <a:rPr lang="en-US" dirty="0" err="1">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的内存中，而不是磁盘上，所以</a:t>
            </a:r>
            <a:r>
              <a:rPr lang="en-US" dirty="0" err="1">
                <a:latin typeface="SimSun" panose="02010600030101010101" pitchFamily="2" charset="-122"/>
                <a:ea typeface="SimSun" panose="02010600030101010101" pitchFamily="2" charset="-122"/>
              </a:rPr>
              <a:t>datanode</a:t>
            </a:r>
            <a:r>
              <a:rPr lang="ja-JP" altLang="en-US">
                <a:solidFill>
                  <a:srgbClr val="FF0000"/>
                </a:solidFill>
                <a:latin typeface="SimSun" panose="02010600030101010101" pitchFamily="2" charset="-122"/>
                <a:ea typeface="SimSun" panose="02010600030101010101" pitchFamily="2" charset="-122"/>
              </a:rPr>
              <a:t>必须</a:t>
            </a:r>
            <a:r>
              <a:rPr lang="ja-JP" altLang="en-US">
                <a:latin typeface="SimSun" panose="02010600030101010101" pitchFamily="2" charset="-122"/>
                <a:ea typeface="SimSun" panose="02010600030101010101" pitchFamily="2" charset="-122"/>
              </a:rPr>
              <a:t>发送块信息报告至双机热备份的</a:t>
            </a:r>
            <a:r>
              <a:rPr lang="en-US" dirty="0" err="1">
                <a:latin typeface="SimSun" panose="02010600030101010101" pitchFamily="2" charset="-122"/>
                <a:ea typeface="SimSun" panose="02010600030101010101" pitchFamily="2" charset="-122"/>
              </a:rPr>
              <a:t>namenode</a:t>
            </a:r>
            <a:r>
              <a:rPr lang="zh-CN" altLang="en-US" dirty="0">
                <a:latin typeface="SimSun" panose="02010600030101010101" pitchFamily="2" charset="-122"/>
                <a:ea typeface="SimSun" panose="02010600030101010101" pitchFamily="2" charset="-122"/>
              </a:rPr>
              <a:t>。</a:t>
            </a:r>
            <a:endParaRPr lang="en-US" altLang="zh-CN" dirty="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F5821BFA-CB61-DF40-B3E9-78C933076A47}"/>
              </a:ext>
            </a:extLst>
          </p:cNvPr>
          <p:cNvSpPr/>
          <p:nvPr/>
        </p:nvSpPr>
        <p:spPr>
          <a:xfrm>
            <a:off x="1145627" y="2634830"/>
            <a:ext cx="10180320" cy="369332"/>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辅助节点的角色通过备份被包含进来，其含有活动主节点命名空间周期性检查点信息。 </a:t>
            </a:r>
            <a:endParaRPr lang="en-US" dirty="0">
              <a:latin typeface="SimSun" panose="02010600030101010101" pitchFamily="2" charset="-122"/>
              <a:ea typeface="SimSun" panose="02010600030101010101" pitchFamily="2" charset="-122"/>
            </a:endParaRPr>
          </a:p>
        </p:txBody>
      </p:sp>
      <p:sp>
        <p:nvSpPr>
          <p:cNvPr id="12" name="Rectangle 11">
            <a:extLst>
              <a:ext uri="{FF2B5EF4-FFF2-40B4-BE49-F238E27FC236}">
                <a16:creationId xmlns:a16="http://schemas.microsoft.com/office/drawing/2014/main" id="{9010A984-9BCE-0848-9281-7AB6979C23FA}"/>
              </a:ext>
            </a:extLst>
          </p:cNvPr>
          <p:cNvSpPr/>
          <p:nvPr/>
        </p:nvSpPr>
        <p:spPr>
          <a:xfrm>
            <a:off x="1145627" y="3207508"/>
            <a:ext cx="6836229" cy="646331"/>
          </a:xfrm>
          <a:prstGeom prst="rect">
            <a:avLst/>
          </a:prstGeom>
        </p:spPr>
        <p:txBody>
          <a:bodyPr wrap="square">
            <a:spAutoFit/>
          </a:bodyPr>
          <a:lstStyle/>
          <a:p>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共享存储方案</a:t>
            </a:r>
            <a:r>
              <a:rPr lang="zh-CN" altLang="en-US" b="0" i="0">
                <a:solidFill>
                  <a:srgbClr val="323232"/>
                </a:solidFill>
                <a:effectLst/>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shared NAS+NFS、BookKeeper、BackupNode </a:t>
            </a:r>
            <a:r>
              <a:rPr lang="zh-CN" altLang="en-US">
                <a:latin typeface="SimSun" panose="02010600030101010101" pitchFamily="2" charset="-122"/>
                <a:ea typeface="SimSun" panose="02010600030101010101" pitchFamily="2" charset="-122"/>
              </a:rPr>
              <a:t>、</a:t>
            </a:r>
            <a:r>
              <a:rPr lang="en-US" b="0" i="0">
                <a:solidFill>
                  <a:srgbClr val="323232"/>
                </a:solidFill>
                <a:effectLst/>
                <a:latin typeface="SimSun" panose="02010600030101010101" pitchFamily="2" charset="-122"/>
                <a:ea typeface="SimSun" panose="02010600030101010101" pitchFamily="2" charset="-122"/>
              </a:rPr>
              <a:t>QJM(Quorum Journal Manager) </a:t>
            </a:r>
            <a:r>
              <a:rPr lang="ja-JP" altLang="en-US" b="0" i="0">
                <a:solidFill>
                  <a:srgbClr val="323232"/>
                </a:solidFill>
                <a:effectLst/>
                <a:latin typeface="SimSun" panose="02010600030101010101" pitchFamily="2" charset="-122"/>
                <a:ea typeface="SimSun" panose="02010600030101010101" pitchFamily="2" charset="-122"/>
              </a:rPr>
              <a:t>。</a:t>
            </a:r>
            <a:endParaRPr lang="en-US" altLang="ja-JP" b="0" i="0">
              <a:solidFill>
                <a:srgbClr val="323232"/>
              </a:solidFill>
              <a:effectLst/>
              <a:latin typeface="SimSun" panose="02010600030101010101" pitchFamily="2" charset="-122"/>
              <a:ea typeface="SimSun" panose="02010600030101010101" pitchFamily="2" charset="-122"/>
            </a:endParaRPr>
          </a:p>
        </p:txBody>
      </p:sp>
      <p:sp>
        <p:nvSpPr>
          <p:cNvPr id="13" name="Rectangle 12">
            <a:extLst>
              <a:ext uri="{FF2B5EF4-FFF2-40B4-BE49-F238E27FC236}">
                <a16:creationId xmlns:a16="http://schemas.microsoft.com/office/drawing/2014/main" id="{582A3915-186B-BD41-8384-E26DEBA80EEC}"/>
              </a:ext>
            </a:extLst>
          </p:cNvPr>
          <p:cNvSpPr/>
          <p:nvPr/>
        </p:nvSpPr>
        <p:spPr>
          <a:xfrm>
            <a:off x="409302" y="4148984"/>
            <a:ext cx="6096000" cy="646331"/>
          </a:xfrm>
          <a:prstGeom prst="rect">
            <a:avLst/>
          </a:prstGeom>
        </p:spPr>
        <p:txBody>
          <a:bodyPr>
            <a:spAutoFit/>
          </a:bodyPr>
          <a:lstStyle/>
          <a:p>
            <a:r>
              <a:rPr lang="ja-JP" altLang="en-US">
                <a:solidFill>
                  <a:srgbClr val="FF0000"/>
                </a:solidFill>
                <a:latin typeface="SimSun" panose="02010600030101010101" pitchFamily="2" charset="-122"/>
                <a:ea typeface="SimSun" panose="02010600030101010101" pitchFamily="2" charset="-122"/>
              </a:rPr>
              <a:t>默认</a:t>
            </a:r>
            <a:r>
              <a:rPr lang="ja-JP" altLang="en-US">
                <a:solidFill>
                  <a:srgbClr val="323232"/>
                </a:solidFill>
                <a:latin typeface="SimSun" panose="02010600030101010101" pitchFamily="2" charset="-122"/>
                <a:ea typeface="SimSun" panose="02010600030101010101" pitchFamily="2" charset="-122"/>
              </a:rPr>
              <a:t>的共享存储是</a:t>
            </a:r>
            <a:r>
              <a:rPr lang="en-US" dirty="0">
                <a:solidFill>
                  <a:srgbClr val="FF0000"/>
                </a:solidFill>
                <a:latin typeface="SimSun" panose="02010600030101010101" pitchFamily="2" charset="-122"/>
                <a:ea typeface="SimSun" panose="02010600030101010101" pitchFamily="2" charset="-122"/>
              </a:rPr>
              <a:t>QJM</a:t>
            </a:r>
            <a:r>
              <a:rPr lang="zh-CN" altLang="en-US" dirty="0">
                <a:solidFill>
                  <a:srgbClr val="FF0000"/>
                </a:solidFill>
                <a:latin typeface="SimSun" panose="02010600030101010101" pitchFamily="2" charset="-122"/>
                <a:ea typeface="SimSun" panose="02010600030101010101" pitchFamily="2" charset="-122"/>
              </a:rPr>
              <a:t>，</a:t>
            </a:r>
            <a:r>
              <a:rPr lang="en-US" altLang="zh-CN" dirty="0">
                <a:latin typeface="SimSun" panose="02010600030101010101" pitchFamily="2" charset="-122"/>
                <a:ea typeface="SimSun" panose="02010600030101010101" pitchFamily="2" charset="-122"/>
              </a:rPr>
              <a:t>QMJ</a:t>
            </a:r>
            <a:r>
              <a:rPr lang="ja-JP" altLang="en-US">
                <a:latin typeface="SimSun" panose="02010600030101010101" pitchFamily="2" charset="-122"/>
                <a:ea typeface="SimSun" panose="02010600030101010101" pitchFamily="2" charset="-122"/>
              </a:rPr>
              <a:t>的实现</a:t>
            </a:r>
            <a:r>
              <a:rPr lang="ja-JP" altLang="en-US">
                <a:solidFill>
                  <a:srgbClr val="FF0000"/>
                </a:solidFill>
                <a:latin typeface="SimSun" panose="02010600030101010101" pitchFamily="2" charset="-122"/>
                <a:ea typeface="SimSun" panose="02010600030101010101" pitchFamily="2" charset="-122"/>
              </a:rPr>
              <a:t>没有</a:t>
            </a:r>
            <a:r>
              <a:rPr lang="ja-JP" altLang="en-US">
                <a:latin typeface="SimSun" panose="02010600030101010101" pitchFamily="2" charset="-122"/>
                <a:ea typeface="SimSun" panose="02010600030101010101" pitchFamily="2" charset="-122"/>
              </a:rPr>
              <a:t>使用</a:t>
            </a:r>
            <a:r>
              <a:rPr lang="en-US" altLang="ja-JP" dirty="0">
                <a:latin typeface="SimSun" panose="02010600030101010101" pitchFamily="2" charset="-122"/>
                <a:ea typeface="SimSun" panose="02010600030101010101" pitchFamily="2" charset="-122"/>
              </a:rPr>
              <a:t>ZK</a:t>
            </a:r>
            <a:r>
              <a:rPr lang="zh-CN" altLang="en-US" dirty="0">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且仅仅允许一个</a:t>
            </a:r>
            <a:r>
              <a:rPr lang="en-US" dirty="0" err="1">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在同一时刻进行可编辑日志的写入操作</a:t>
            </a:r>
            <a:endParaRPr lang="en-US" dirty="0">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61CFA9B3-6A96-3D4A-9A6F-50331E070197}"/>
              </a:ext>
            </a:extLst>
          </p:cNvPr>
          <p:cNvSpPr/>
          <p:nvPr/>
        </p:nvSpPr>
        <p:spPr>
          <a:xfrm>
            <a:off x="5869576" y="6575709"/>
            <a:ext cx="8212183" cy="276999"/>
          </a:xfrm>
          <a:prstGeom prst="rect">
            <a:avLst/>
          </a:prstGeom>
        </p:spPr>
        <p:txBody>
          <a:bodyPr wrap="square">
            <a:spAutoFit/>
          </a:bodyPr>
          <a:lstStyle/>
          <a:p>
            <a:r>
              <a:rPr lang="en-US" sz="1200"/>
              <a:t>https://www.ibm.com/developerworks/cn/opensource/os-cn-hadoop-name-node/index.html</a:t>
            </a:r>
          </a:p>
        </p:txBody>
      </p:sp>
    </p:spTree>
    <p:extLst>
      <p:ext uri="{BB962C8B-B14F-4D97-AF65-F5344CB8AC3E}">
        <p14:creationId xmlns:p14="http://schemas.microsoft.com/office/powerpoint/2010/main" val="2371297841"/>
      </p:ext>
    </p:extLst>
  </p:cSld>
  <p:clrMapOvr>
    <a:masterClrMapping/>
  </p:clrMapOvr>
</p:sld>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1" id="{745B0530-1145-4523-BF83-35FCAED7FE10}" vid="{531429DD-6862-4E03-B621-64C918B1FB57}"/>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10457</TotalTime>
  <Words>5513</Words>
  <Application>Microsoft Macintosh PowerPoint</Application>
  <PresentationFormat>Widescreen</PresentationFormat>
  <Paragraphs>285</Paragraphs>
  <Slides>48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等线</vt:lpstr>
      <vt:lpstr>等线 Light</vt:lpstr>
      <vt:lpstr>SimSun</vt:lpstr>
      <vt:lpstr>Arial</vt:lpstr>
      <vt:lpstr>主题1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 ai</dc:creator>
  <cp:lastModifiedBy>s ai</cp:lastModifiedBy>
  <cp:revision>468</cp:revision>
  <dcterms:created xsi:type="dcterms:W3CDTF">2018-08-05T12:56:00Z</dcterms:created>
  <dcterms:modified xsi:type="dcterms:W3CDTF">2019-10-16T05:39:37Z</dcterms:modified>
</cp:coreProperties>
</file>

<file path=docProps/thumbnail.jpeg>
</file>